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2" r:id="rId4"/>
    <p:sldMasterId id="2147483664" r:id="rId5"/>
  </p:sldMasterIdLst>
  <p:notesMasterIdLst>
    <p:notesMasterId r:id="rId45"/>
  </p:notesMasterIdLst>
  <p:sldIdLst>
    <p:sldId id="256" r:id="rId6"/>
    <p:sldId id="261" r:id="rId7"/>
    <p:sldId id="335" r:id="rId8"/>
    <p:sldId id="373" r:id="rId9"/>
    <p:sldId id="310" r:id="rId10"/>
    <p:sldId id="368" r:id="rId11"/>
    <p:sldId id="369" r:id="rId12"/>
    <p:sldId id="398" r:id="rId13"/>
    <p:sldId id="370" r:id="rId14"/>
    <p:sldId id="381" r:id="rId15"/>
    <p:sldId id="372" r:id="rId16"/>
    <p:sldId id="374" r:id="rId17"/>
    <p:sldId id="375" r:id="rId18"/>
    <p:sldId id="376" r:id="rId19"/>
    <p:sldId id="337" r:id="rId20"/>
    <p:sldId id="399" r:id="rId21"/>
    <p:sldId id="338" r:id="rId22"/>
    <p:sldId id="379" r:id="rId23"/>
    <p:sldId id="378" r:id="rId24"/>
    <p:sldId id="377" r:id="rId25"/>
    <p:sldId id="392" r:id="rId26"/>
    <p:sldId id="391" r:id="rId27"/>
    <p:sldId id="383" r:id="rId28"/>
    <p:sldId id="380" r:id="rId29"/>
    <p:sldId id="384" r:id="rId30"/>
    <p:sldId id="387" r:id="rId31"/>
    <p:sldId id="385" r:id="rId32"/>
    <p:sldId id="386" r:id="rId33"/>
    <p:sldId id="348" r:id="rId34"/>
    <p:sldId id="342" r:id="rId35"/>
    <p:sldId id="393" r:id="rId36"/>
    <p:sldId id="394" r:id="rId37"/>
    <p:sldId id="397" r:id="rId38"/>
    <p:sldId id="395" r:id="rId39"/>
    <p:sldId id="396" r:id="rId40"/>
    <p:sldId id="400" r:id="rId41"/>
    <p:sldId id="333" r:id="rId42"/>
    <p:sldId id="388" r:id="rId43"/>
    <p:sldId id="389" r:id="rId44"/>
  </p:sldIdLst>
  <p:sldSz cx="12192000" cy="6858000"/>
  <p:notesSz cx="6858000" cy="9144000"/>
  <p:embeddedFontLst>
    <p:embeddedFont>
      <p:font typeface="Pretendard Black" panose="020B0600000101010101" charset="-127"/>
      <p:bold r:id="rId46"/>
    </p:embeddedFont>
    <p:embeddedFont>
      <p:font typeface="Pretendard ExtraLight" panose="020B0600000101010101" charset="-127"/>
      <p:regular r:id="rId47"/>
    </p:embeddedFont>
    <p:embeddedFont>
      <p:font typeface="Pretendard Light" panose="020B0600000101010101" charset="-127"/>
      <p:regular r:id="rId48"/>
    </p:embeddedFont>
    <p:embeddedFont>
      <p:font typeface="Pretendard SemiBold" panose="020B0600000101010101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69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563"/>
    <a:srgbClr val="004CE4"/>
    <a:srgbClr val="FEDAEA"/>
    <a:srgbClr val="30E291"/>
    <a:srgbClr val="FCB6D6"/>
    <a:srgbClr val="C6BC97"/>
    <a:srgbClr val="27BC6B"/>
    <a:srgbClr val="014E95"/>
    <a:srgbClr val="424242"/>
    <a:srgbClr val="BED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2821" autoAdjust="0"/>
  </p:normalViewPr>
  <p:slideViewPr>
    <p:cSldViewPr snapToGrid="0" showGuides="1">
      <p:cViewPr varScale="1">
        <p:scale>
          <a:sx n="73" d="100"/>
          <a:sy n="73" d="100"/>
        </p:scale>
        <p:origin x="936" y="43"/>
      </p:cViewPr>
      <p:guideLst>
        <p:guide orient="horz" pos="2251"/>
        <p:guide pos="69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F8AC9-05B9-41F3-B852-EFCE48B1F42A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17D01-AF76-48AD-9E0E-D4E6281E6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8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65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개별 에서 행정동 자치구로 </a:t>
            </a:r>
            <a:r>
              <a:rPr lang="ko-KR" altLang="en-US" dirty="0" err="1"/>
              <a:t>줄여나가면</a:t>
            </a:r>
            <a:r>
              <a:rPr lang="ko-KR" altLang="en-US" dirty="0"/>
              <a:t> 모델링 횟수가 줄어듦을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73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샘플링 근거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9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Test data</a:t>
            </a:r>
            <a:r>
              <a:rPr lang="ko-KR" altLang="en-US" dirty="0"/>
              <a:t> 상이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62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Test data </a:t>
            </a:r>
            <a:r>
              <a:rPr lang="ko-KR" altLang="en-US" dirty="0"/>
              <a:t>동일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1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 비교 개요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28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맨밑수정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00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1</a:t>
            </a:r>
            <a:r>
              <a:rPr lang="ko-KR" altLang="en-US" dirty="0"/>
              <a:t>차적인 목표는 </a:t>
            </a:r>
            <a:r>
              <a:rPr lang="ko-KR" altLang="en-US" dirty="0" err="1"/>
              <a:t>대여량과</a:t>
            </a:r>
            <a:r>
              <a:rPr lang="ko-KR" altLang="en-US" dirty="0"/>
              <a:t> </a:t>
            </a:r>
            <a:r>
              <a:rPr lang="ko-KR" altLang="en-US" dirty="0" err="1"/>
              <a:t>반납량의</a:t>
            </a:r>
            <a:r>
              <a:rPr lang="ko-KR" altLang="en-US" dirty="0"/>
              <a:t> 예측임을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610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807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 요약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2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선정 </a:t>
            </a:r>
            <a:r>
              <a:rPr lang="en-US" altLang="ko-KR" dirty="0"/>
              <a:t>(</a:t>
            </a:r>
            <a:r>
              <a:rPr lang="ko-KR" altLang="en-US" dirty="0"/>
              <a:t>크게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3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22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선정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78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선정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17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개별 에서 행정동 자치구로 </a:t>
            </a:r>
            <a:r>
              <a:rPr lang="ko-KR" altLang="en-US" dirty="0" err="1"/>
              <a:t>줄여나가면</a:t>
            </a:r>
            <a:r>
              <a:rPr lang="ko-KR" altLang="en-US" dirty="0"/>
              <a:t> 모델링 횟수가 줄어듦을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410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Plot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축 가리고 시간추가 </a:t>
            </a:r>
            <a:r>
              <a:rPr lang="en-US" altLang="ko-KR" dirty="0"/>
              <a:t>y</a:t>
            </a:r>
            <a:r>
              <a:rPr lang="ko-KR" altLang="en-US" dirty="0"/>
              <a:t>축은 </a:t>
            </a:r>
            <a:r>
              <a:rPr lang="ko-KR" altLang="en-US" dirty="0" err="1"/>
              <a:t>반납량</a:t>
            </a:r>
            <a:r>
              <a:rPr lang="ko-KR" altLang="en-US" dirty="0"/>
              <a:t>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378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62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567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선정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233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선정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225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선정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22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17D01-AF76-48AD-9E0E-D4E6281E6B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05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중간보고 피드백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20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02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228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240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대여량</a:t>
            </a:r>
            <a:r>
              <a:rPr lang="ko-KR" altLang="en-US" dirty="0"/>
              <a:t> </a:t>
            </a:r>
            <a:r>
              <a:rPr lang="ko-KR" altLang="en-US" dirty="0" err="1"/>
              <a:t>반납량</a:t>
            </a:r>
            <a:r>
              <a:rPr lang="ko-KR" altLang="en-US" dirty="0"/>
              <a:t> 위치 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68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41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4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8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69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Slide 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공급과다와 공급부족인 대여소를 비교하면서 대여</a:t>
            </a:r>
            <a:r>
              <a:rPr lang="en-US" altLang="ko-KR" dirty="0"/>
              <a:t>/</a:t>
            </a:r>
            <a:r>
              <a:rPr lang="ko-KR" altLang="en-US" dirty="0" err="1"/>
              <a:t>반납량</a:t>
            </a:r>
            <a:r>
              <a:rPr lang="ko-KR" altLang="en-US" dirty="0"/>
              <a:t> 예측에 타당성 부여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10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1</a:t>
            </a:r>
            <a:r>
              <a:rPr lang="ko-KR" altLang="en-US" dirty="0"/>
              <a:t>차적인 목표는 </a:t>
            </a:r>
            <a:r>
              <a:rPr lang="ko-KR" altLang="en-US" dirty="0" err="1"/>
              <a:t>대여량과</a:t>
            </a:r>
            <a:r>
              <a:rPr lang="ko-KR" altLang="en-US" dirty="0"/>
              <a:t> </a:t>
            </a:r>
            <a:r>
              <a:rPr lang="ko-KR" altLang="en-US" dirty="0" err="1"/>
              <a:t>반납량의</a:t>
            </a:r>
            <a:r>
              <a:rPr lang="ko-KR" altLang="en-US" dirty="0"/>
              <a:t> 예측임을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46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따릉이의</a:t>
            </a:r>
            <a:r>
              <a:rPr lang="ko-KR" altLang="en-US" dirty="0"/>
              <a:t> 대여소 개수가 </a:t>
            </a:r>
            <a:r>
              <a:rPr lang="en-US" altLang="ko-KR" dirty="0"/>
              <a:t>3000</a:t>
            </a:r>
            <a:r>
              <a:rPr lang="ko-KR" altLang="en-US" dirty="0"/>
              <a:t>개라 전부 모델링할 경우 엄청난 시간과 예산이 </a:t>
            </a:r>
            <a:r>
              <a:rPr lang="ko-KR" altLang="en-US" dirty="0" err="1"/>
              <a:t>들어감을</a:t>
            </a:r>
            <a:r>
              <a:rPr lang="ko-KR" altLang="en-US" dirty="0"/>
              <a:t>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30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해결방안ㅇ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5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517D01-AF76-48AD-9E0E-D4E6281E6B9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12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3DBA-13DF-4F8D-BE03-CAC67122F0ED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41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303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33144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0D471-B40A-0CF5-858A-553E41F6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5E0B14-647B-2B44-244A-FF2EB82C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6F9EC-2A89-47E0-895D-C6C48E52B00B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219680-D76E-0CA0-8140-CDCBCE2B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0CB85A-00D2-EDD4-8016-2775D6C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/11-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55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4996C-480D-83FB-9157-E8353D573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22A028-A2A8-3F8B-2CF7-B002C4A10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2741E-80DF-BE39-89E7-450C60E3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3DBA-13DF-4F8D-BE03-CAC67122F0ED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4570-84EC-EC78-1197-245F02A9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294D5-640B-C4CD-FA89-32128318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28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4D01-CCAF-92A9-1D78-3E2927C4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8F396-FEB1-A075-9897-CE89FCC11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20133-9FAA-010E-745C-76C3CB3F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A96F-A68B-408D-A88C-E579DEA88EB6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ACE933-A88D-963D-0300-6448BE8A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E6FFB-7779-7EA5-AA63-3B1FB514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 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26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0D471-B40A-0CF5-858A-553E41F6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5E0B14-647B-2B44-244A-FF2EB82C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6F9EC-2A89-47E0-895D-C6C48E52B00B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219680-D76E-0CA0-8140-CDCBCE2B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0CB85A-00D2-EDD4-8016-2775D6C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/11-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47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A96F-A68B-408D-A88C-E579DEA88EB6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 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6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6295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540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4827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594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690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3276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460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3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5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CED744-35FA-75EE-1468-800A7C25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85A43-FFD9-6055-7C25-EFD3B4A83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17983-E461-7FCA-F5FC-17765924D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DD0C-F528-4F64-A072-A5617BA1B2B0}" type="datetime1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52D70-B760-65AE-485F-B0ED9D2AA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B1141-50F2-94A0-00C7-227335B5E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0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E79280-0FC0-27C5-CA1F-7EA05CD8A52E}"/>
              </a:ext>
            </a:extLst>
          </p:cNvPr>
          <p:cNvSpPr txBox="1"/>
          <p:nvPr/>
        </p:nvSpPr>
        <p:spPr>
          <a:xfrm>
            <a:off x="9237658" y="6207911"/>
            <a:ext cx="2618619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30E29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400" b="1" dirty="0">
                <a:solidFill>
                  <a:srgbClr val="30E29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</a:t>
            </a:r>
            <a:endParaRPr lang="en-US" altLang="ko-KR" sz="1400" b="1" dirty="0">
              <a:solidFill>
                <a:srgbClr val="30E29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따릉이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대여 </a:t>
            </a:r>
            <a:r>
              <a:rPr lang="en-US" altLang="ko-KR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반납량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08EFB-AA99-79A4-912C-D319B0206893}"/>
              </a:ext>
            </a:extLst>
          </p:cNvPr>
          <p:cNvSpPr txBox="1"/>
          <p:nvPr/>
        </p:nvSpPr>
        <p:spPr>
          <a:xfrm>
            <a:off x="3660840" y="4347585"/>
            <a:ext cx="486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DATAMINING </a:t>
            </a:r>
            <a:r>
              <a:rPr lang="ko-KR" altLang="en-US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프로젝트 최종 보고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6" name="Picture 2" descr="서울자전거 따릉이 (Seoul Public Bike) - Google Play 앱">
            <a:extLst>
              <a:ext uri="{FF2B5EF4-FFF2-40B4-BE49-F238E27FC236}">
                <a16:creationId xmlns:a16="http://schemas.microsoft.com/office/drawing/2014/main" id="{D729384F-AEE2-B248-97FA-9278E1C00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846" y="450282"/>
            <a:ext cx="1080242" cy="108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396322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71974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10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5082252" y="1023924"/>
            <a:ext cx="4447554" cy="338554"/>
            <a:chOff x="4234939" y="5713493"/>
            <a:chExt cx="3109759" cy="3262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39" y="5713493"/>
              <a:ext cx="1580665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모델 수가 줄어드는 이유</a:t>
              </a:r>
              <a:endParaRPr lang="ko-KR" altLang="en-US" sz="16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F58EF4-CA64-A9BA-1687-EE9382B1B260}"/>
              </a:ext>
            </a:extLst>
          </p:cNvPr>
          <p:cNvGrpSpPr/>
          <p:nvPr/>
        </p:nvGrpSpPr>
        <p:grpSpPr>
          <a:xfrm>
            <a:off x="381740" y="1387854"/>
            <a:ext cx="5974970" cy="4948770"/>
            <a:chOff x="571968" y="912549"/>
            <a:chExt cx="5974970" cy="4948770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D595294-D1BC-FB24-C505-D5F7BFB87543}"/>
                </a:ext>
              </a:extLst>
            </p:cNvPr>
            <p:cNvSpPr/>
            <p:nvPr/>
          </p:nvSpPr>
          <p:spPr>
            <a:xfrm>
              <a:off x="571968" y="2814106"/>
              <a:ext cx="1547066" cy="1229782"/>
            </a:xfrm>
            <a:custGeom>
              <a:avLst/>
              <a:gdLst>
                <a:gd name="connsiteX0" fmla="*/ 0 w 1547066"/>
                <a:gd name="connsiteY0" fmla="*/ 122978 h 1229782"/>
                <a:gd name="connsiteX1" fmla="*/ 122978 w 1547066"/>
                <a:gd name="connsiteY1" fmla="*/ 0 h 1229782"/>
                <a:gd name="connsiteX2" fmla="*/ 1424088 w 1547066"/>
                <a:gd name="connsiteY2" fmla="*/ 0 h 1229782"/>
                <a:gd name="connsiteX3" fmla="*/ 1547066 w 1547066"/>
                <a:gd name="connsiteY3" fmla="*/ 122978 h 1229782"/>
                <a:gd name="connsiteX4" fmla="*/ 1547066 w 1547066"/>
                <a:gd name="connsiteY4" fmla="*/ 1106804 h 1229782"/>
                <a:gd name="connsiteX5" fmla="*/ 1424088 w 1547066"/>
                <a:gd name="connsiteY5" fmla="*/ 1229782 h 1229782"/>
                <a:gd name="connsiteX6" fmla="*/ 122978 w 1547066"/>
                <a:gd name="connsiteY6" fmla="*/ 1229782 h 1229782"/>
                <a:gd name="connsiteX7" fmla="*/ 0 w 1547066"/>
                <a:gd name="connsiteY7" fmla="*/ 1106804 h 1229782"/>
                <a:gd name="connsiteX8" fmla="*/ 0 w 1547066"/>
                <a:gd name="connsiteY8" fmla="*/ 122978 h 1229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066" h="1229782">
                  <a:moveTo>
                    <a:pt x="0" y="122978"/>
                  </a:moveTo>
                  <a:cubicBezTo>
                    <a:pt x="0" y="55059"/>
                    <a:pt x="55059" y="0"/>
                    <a:pt x="122978" y="0"/>
                  </a:cubicBezTo>
                  <a:lnTo>
                    <a:pt x="1424088" y="0"/>
                  </a:lnTo>
                  <a:cubicBezTo>
                    <a:pt x="1492007" y="0"/>
                    <a:pt x="1547066" y="55059"/>
                    <a:pt x="1547066" y="122978"/>
                  </a:cubicBezTo>
                  <a:lnTo>
                    <a:pt x="1547066" y="1106804"/>
                  </a:lnTo>
                  <a:cubicBezTo>
                    <a:pt x="1547066" y="1174723"/>
                    <a:pt x="1492007" y="1229782"/>
                    <a:pt x="1424088" y="1229782"/>
                  </a:cubicBezTo>
                  <a:lnTo>
                    <a:pt x="122978" y="1229782"/>
                  </a:lnTo>
                  <a:cubicBezTo>
                    <a:pt x="55059" y="1229782"/>
                    <a:pt x="0" y="1174723"/>
                    <a:pt x="0" y="1106804"/>
                  </a:cubicBezTo>
                  <a:lnTo>
                    <a:pt x="0" y="1229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719" tIns="48719" rIns="48719" bIns="48719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광진구</a:t>
              </a: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FF2BA09-252F-BCBC-FA89-C825A93EDB29}"/>
                </a:ext>
              </a:extLst>
            </p:cNvPr>
            <p:cNvSpPr/>
            <p:nvPr/>
          </p:nvSpPr>
          <p:spPr>
            <a:xfrm>
              <a:off x="2936597" y="912549"/>
              <a:ext cx="1440000" cy="720000"/>
            </a:xfrm>
            <a:custGeom>
              <a:avLst/>
              <a:gdLst>
                <a:gd name="connsiteX0" fmla="*/ 0 w 1760150"/>
                <a:gd name="connsiteY0" fmla="*/ 88008 h 880075"/>
                <a:gd name="connsiteX1" fmla="*/ 88008 w 1760150"/>
                <a:gd name="connsiteY1" fmla="*/ 0 h 880075"/>
                <a:gd name="connsiteX2" fmla="*/ 1672143 w 1760150"/>
                <a:gd name="connsiteY2" fmla="*/ 0 h 880075"/>
                <a:gd name="connsiteX3" fmla="*/ 1760151 w 1760150"/>
                <a:gd name="connsiteY3" fmla="*/ 88008 h 880075"/>
                <a:gd name="connsiteX4" fmla="*/ 1760150 w 1760150"/>
                <a:gd name="connsiteY4" fmla="*/ 792068 h 880075"/>
                <a:gd name="connsiteX5" fmla="*/ 1672142 w 1760150"/>
                <a:gd name="connsiteY5" fmla="*/ 880076 h 880075"/>
                <a:gd name="connsiteX6" fmla="*/ 88008 w 1760150"/>
                <a:gd name="connsiteY6" fmla="*/ 880075 h 880075"/>
                <a:gd name="connsiteX7" fmla="*/ 0 w 1760150"/>
                <a:gd name="connsiteY7" fmla="*/ 792067 h 880075"/>
                <a:gd name="connsiteX8" fmla="*/ 0 w 1760150"/>
                <a:gd name="connsiteY8" fmla="*/ 88008 h 8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150" h="880075">
                  <a:moveTo>
                    <a:pt x="0" y="88008"/>
                  </a:moveTo>
                  <a:cubicBezTo>
                    <a:pt x="0" y="39403"/>
                    <a:pt x="39403" y="0"/>
                    <a:pt x="88008" y="0"/>
                  </a:cubicBezTo>
                  <a:lnTo>
                    <a:pt x="1672143" y="0"/>
                  </a:lnTo>
                  <a:cubicBezTo>
                    <a:pt x="1720748" y="0"/>
                    <a:pt x="1760151" y="39403"/>
                    <a:pt x="1760151" y="88008"/>
                  </a:cubicBezTo>
                  <a:cubicBezTo>
                    <a:pt x="1760151" y="322695"/>
                    <a:pt x="1760150" y="557381"/>
                    <a:pt x="1760150" y="792068"/>
                  </a:cubicBezTo>
                  <a:cubicBezTo>
                    <a:pt x="1760150" y="840673"/>
                    <a:pt x="1720747" y="880076"/>
                    <a:pt x="1672142" y="880076"/>
                  </a:cubicBezTo>
                  <a:lnTo>
                    <a:pt x="88008" y="880075"/>
                  </a:lnTo>
                  <a:cubicBezTo>
                    <a:pt x="39403" y="880075"/>
                    <a:pt x="0" y="840672"/>
                    <a:pt x="0" y="792067"/>
                  </a:cubicBezTo>
                  <a:lnTo>
                    <a:pt x="0" y="8800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62" tIns="32762" rIns="32762" bIns="32762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자양</a:t>
              </a:r>
              <a:r>
                <a:rPr lang="ko-KR" altLang="en-US" sz="11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동</a:t>
              </a:r>
              <a:endParaRPr lang="ko-KR" altLang="en-US" sz="1100" kern="12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66F964C-2103-5619-7BE9-2245CC576AD4}"/>
                </a:ext>
              </a:extLst>
            </p:cNvPr>
            <p:cNvSpPr/>
            <p:nvPr/>
          </p:nvSpPr>
          <p:spPr>
            <a:xfrm>
              <a:off x="2936597" y="1849968"/>
              <a:ext cx="1440000" cy="720000"/>
            </a:xfrm>
            <a:custGeom>
              <a:avLst/>
              <a:gdLst>
                <a:gd name="connsiteX0" fmla="*/ 0 w 1108930"/>
                <a:gd name="connsiteY0" fmla="*/ 61099 h 610992"/>
                <a:gd name="connsiteX1" fmla="*/ 61099 w 1108930"/>
                <a:gd name="connsiteY1" fmla="*/ 0 h 610992"/>
                <a:gd name="connsiteX2" fmla="*/ 1047831 w 1108930"/>
                <a:gd name="connsiteY2" fmla="*/ 0 h 610992"/>
                <a:gd name="connsiteX3" fmla="*/ 1108930 w 1108930"/>
                <a:gd name="connsiteY3" fmla="*/ 61099 h 610992"/>
                <a:gd name="connsiteX4" fmla="*/ 1108930 w 1108930"/>
                <a:gd name="connsiteY4" fmla="*/ 549893 h 610992"/>
                <a:gd name="connsiteX5" fmla="*/ 1047831 w 1108930"/>
                <a:gd name="connsiteY5" fmla="*/ 610992 h 610992"/>
                <a:gd name="connsiteX6" fmla="*/ 61099 w 1108930"/>
                <a:gd name="connsiteY6" fmla="*/ 610992 h 610992"/>
                <a:gd name="connsiteX7" fmla="*/ 0 w 1108930"/>
                <a:gd name="connsiteY7" fmla="*/ 549893 h 610992"/>
                <a:gd name="connsiteX8" fmla="*/ 0 w 1108930"/>
                <a:gd name="connsiteY8" fmla="*/ 61099 h 61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930" h="610992">
                  <a:moveTo>
                    <a:pt x="0" y="61099"/>
                  </a:moveTo>
                  <a:cubicBezTo>
                    <a:pt x="0" y="27355"/>
                    <a:pt x="27355" y="0"/>
                    <a:pt x="61099" y="0"/>
                  </a:cubicBezTo>
                  <a:lnTo>
                    <a:pt x="1047831" y="0"/>
                  </a:lnTo>
                  <a:cubicBezTo>
                    <a:pt x="1081575" y="0"/>
                    <a:pt x="1108930" y="27355"/>
                    <a:pt x="1108930" y="61099"/>
                  </a:cubicBezTo>
                  <a:lnTo>
                    <a:pt x="1108930" y="549893"/>
                  </a:lnTo>
                  <a:cubicBezTo>
                    <a:pt x="1108930" y="583637"/>
                    <a:pt x="1081575" y="610992"/>
                    <a:pt x="1047831" y="610992"/>
                  </a:cubicBezTo>
                  <a:lnTo>
                    <a:pt x="61099" y="610992"/>
                  </a:lnTo>
                  <a:cubicBezTo>
                    <a:pt x="27355" y="610992"/>
                    <a:pt x="0" y="583637"/>
                    <a:pt x="0" y="549893"/>
                  </a:cubicBezTo>
                  <a:lnTo>
                    <a:pt x="0" y="6109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80" tIns="24880" rIns="24880" bIns="2488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화양동</a:t>
              </a: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B9908DD-A8E3-D24A-FD21-EB2258252D9A}"/>
                </a:ext>
              </a:extLst>
            </p:cNvPr>
            <p:cNvSpPr/>
            <p:nvPr/>
          </p:nvSpPr>
          <p:spPr>
            <a:xfrm>
              <a:off x="5465104" y="987754"/>
              <a:ext cx="1080000" cy="360000"/>
            </a:xfrm>
            <a:custGeom>
              <a:avLst/>
              <a:gdLst>
                <a:gd name="connsiteX0" fmla="*/ 0 w 1760150"/>
                <a:gd name="connsiteY0" fmla="*/ 88008 h 880075"/>
                <a:gd name="connsiteX1" fmla="*/ 88008 w 1760150"/>
                <a:gd name="connsiteY1" fmla="*/ 0 h 880075"/>
                <a:gd name="connsiteX2" fmla="*/ 1672143 w 1760150"/>
                <a:gd name="connsiteY2" fmla="*/ 0 h 880075"/>
                <a:gd name="connsiteX3" fmla="*/ 1760151 w 1760150"/>
                <a:gd name="connsiteY3" fmla="*/ 88008 h 880075"/>
                <a:gd name="connsiteX4" fmla="*/ 1760150 w 1760150"/>
                <a:gd name="connsiteY4" fmla="*/ 792068 h 880075"/>
                <a:gd name="connsiteX5" fmla="*/ 1672142 w 1760150"/>
                <a:gd name="connsiteY5" fmla="*/ 880076 h 880075"/>
                <a:gd name="connsiteX6" fmla="*/ 88008 w 1760150"/>
                <a:gd name="connsiteY6" fmla="*/ 880075 h 880075"/>
                <a:gd name="connsiteX7" fmla="*/ 0 w 1760150"/>
                <a:gd name="connsiteY7" fmla="*/ 792067 h 880075"/>
                <a:gd name="connsiteX8" fmla="*/ 0 w 1760150"/>
                <a:gd name="connsiteY8" fmla="*/ 88008 h 8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150" h="880075">
                  <a:moveTo>
                    <a:pt x="0" y="88008"/>
                  </a:moveTo>
                  <a:cubicBezTo>
                    <a:pt x="0" y="39403"/>
                    <a:pt x="39403" y="0"/>
                    <a:pt x="88008" y="0"/>
                  </a:cubicBezTo>
                  <a:lnTo>
                    <a:pt x="1672143" y="0"/>
                  </a:lnTo>
                  <a:cubicBezTo>
                    <a:pt x="1720748" y="0"/>
                    <a:pt x="1760151" y="39403"/>
                    <a:pt x="1760151" y="88008"/>
                  </a:cubicBezTo>
                  <a:cubicBezTo>
                    <a:pt x="1760151" y="322695"/>
                    <a:pt x="1760150" y="557381"/>
                    <a:pt x="1760150" y="792068"/>
                  </a:cubicBezTo>
                  <a:cubicBezTo>
                    <a:pt x="1760150" y="840673"/>
                    <a:pt x="1720747" y="880076"/>
                    <a:pt x="1672142" y="880076"/>
                  </a:cubicBezTo>
                  <a:lnTo>
                    <a:pt x="88008" y="880075"/>
                  </a:lnTo>
                  <a:cubicBezTo>
                    <a:pt x="39403" y="880075"/>
                    <a:pt x="0" y="840672"/>
                    <a:pt x="0" y="792067"/>
                  </a:cubicBezTo>
                  <a:lnTo>
                    <a:pt x="0" y="8800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62" tIns="32762" rIns="32762" bIns="32762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학생회관</a:t>
              </a: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521EF8A-311C-1D6F-11DE-31E5A28ECBBA}"/>
                </a:ext>
              </a:extLst>
            </p:cNvPr>
            <p:cNvSpPr/>
            <p:nvPr/>
          </p:nvSpPr>
          <p:spPr>
            <a:xfrm>
              <a:off x="5465366" y="1632549"/>
              <a:ext cx="1080000" cy="360000"/>
            </a:xfrm>
            <a:custGeom>
              <a:avLst/>
              <a:gdLst>
                <a:gd name="connsiteX0" fmla="*/ 0 w 1760150"/>
                <a:gd name="connsiteY0" fmla="*/ 88008 h 880075"/>
                <a:gd name="connsiteX1" fmla="*/ 88008 w 1760150"/>
                <a:gd name="connsiteY1" fmla="*/ 0 h 880075"/>
                <a:gd name="connsiteX2" fmla="*/ 1672143 w 1760150"/>
                <a:gd name="connsiteY2" fmla="*/ 0 h 880075"/>
                <a:gd name="connsiteX3" fmla="*/ 1760151 w 1760150"/>
                <a:gd name="connsiteY3" fmla="*/ 88008 h 880075"/>
                <a:gd name="connsiteX4" fmla="*/ 1760150 w 1760150"/>
                <a:gd name="connsiteY4" fmla="*/ 792068 h 880075"/>
                <a:gd name="connsiteX5" fmla="*/ 1672142 w 1760150"/>
                <a:gd name="connsiteY5" fmla="*/ 880076 h 880075"/>
                <a:gd name="connsiteX6" fmla="*/ 88008 w 1760150"/>
                <a:gd name="connsiteY6" fmla="*/ 880075 h 880075"/>
                <a:gd name="connsiteX7" fmla="*/ 0 w 1760150"/>
                <a:gd name="connsiteY7" fmla="*/ 792067 h 880075"/>
                <a:gd name="connsiteX8" fmla="*/ 0 w 1760150"/>
                <a:gd name="connsiteY8" fmla="*/ 88008 h 8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150" h="880075">
                  <a:moveTo>
                    <a:pt x="0" y="88008"/>
                  </a:moveTo>
                  <a:cubicBezTo>
                    <a:pt x="0" y="39403"/>
                    <a:pt x="39403" y="0"/>
                    <a:pt x="88008" y="0"/>
                  </a:cubicBezTo>
                  <a:lnTo>
                    <a:pt x="1672143" y="0"/>
                  </a:lnTo>
                  <a:cubicBezTo>
                    <a:pt x="1720748" y="0"/>
                    <a:pt x="1760151" y="39403"/>
                    <a:pt x="1760151" y="88008"/>
                  </a:cubicBezTo>
                  <a:cubicBezTo>
                    <a:pt x="1760151" y="322695"/>
                    <a:pt x="1760150" y="557381"/>
                    <a:pt x="1760150" y="792068"/>
                  </a:cubicBezTo>
                  <a:cubicBezTo>
                    <a:pt x="1760150" y="840673"/>
                    <a:pt x="1720747" y="880076"/>
                    <a:pt x="1672142" y="880076"/>
                  </a:cubicBezTo>
                  <a:lnTo>
                    <a:pt x="88008" y="880075"/>
                  </a:lnTo>
                  <a:cubicBezTo>
                    <a:pt x="39403" y="880075"/>
                    <a:pt x="0" y="840672"/>
                    <a:pt x="0" y="792067"/>
                  </a:cubicBezTo>
                  <a:lnTo>
                    <a:pt x="0" y="8800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62" tIns="32762" rIns="32762" bIns="32762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산학협동관</a:t>
              </a: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29206C2-466D-648F-037B-2377DBD8B206}"/>
                </a:ext>
              </a:extLst>
            </p:cNvPr>
            <p:cNvSpPr/>
            <p:nvPr/>
          </p:nvSpPr>
          <p:spPr>
            <a:xfrm>
              <a:off x="5465628" y="2277344"/>
              <a:ext cx="1080000" cy="360000"/>
            </a:xfrm>
            <a:custGeom>
              <a:avLst/>
              <a:gdLst>
                <a:gd name="connsiteX0" fmla="*/ 0 w 1193839"/>
                <a:gd name="connsiteY0" fmla="*/ 66529 h 665293"/>
                <a:gd name="connsiteX1" fmla="*/ 66529 w 1193839"/>
                <a:gd name="connsiteY1" fmla="*/ 0 h 665293"/>
                <a:gd name="connsiteX2" fmla="*/ 1127310 w 1193839"/>
                <a:gd name="connsiteY2" fmla="*/ 0 h 665293"/>
                <a:gd name="connsiteX3" fmla="*/ 1193839 w 1193839"/>
                <a:gd name="connsiteY3" fmla="*/ 66529 h 665293"/>
                <a:gd name="connsiteX4" fmla="*/ 1193839 w 1193839"/>
                <a:gd name="connsiteY4" fmla="*/ 598764 h 665293"/>
                <a:gd name="connsiteX5" fmla="*/ 1127310 w 1193839"/>
                <a:gd name="connsiteY5" fmla="*/ 665293 h 665293"/>
                <a:gd name="connsiteX6" fmla="*/ 66529 w 1193839"/>
                <a:gd name="connsiteY6" fmla="*/ 665293 h 665293"/>
                <a:gd name="connsiteX7" fmla="*/ 0 w 1193839"/>
                <a:gd name="connsiteY7" fmla="*/ 598764 h 665293"/>
                <a:gd name="connsiteX8" fmla="*/ 0 w 1193839"/>
                <a:gd name="connsiteY8" fmla="*/ 66529 h 66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3839" h="665293">
                  <a:moveTo>
                    <a:pt x="0" y="66529"/>
                  </a:moveTo>
                  <a:cubicBezTo>
                    <a:pt x="0" y="29786"/>
                    <a:pt x="29786" y="0"/>
                    <a:pt x="66529" y="0"/>
                  </a:cubicBezTo>
                  <a:lnTo>
                    <a:pt x="1127310" y="0"/>
                  </a:lnTo>
                  <a:cubicBezTo>
                    <a:pt x="1164053" y="0"/>
                    <a:pt x="1193839" y="29786"/>
                    <a:pt x="1193839" y="66529"/>
                  </a:cubicBezTo>
                  <a:lnTo>
                    <a:pt x="1193839" y="598764"/>
                  </a:lnTo>
                  <a:cubicBezTo>
                    <a:pt x="1193839" y="635507"/>
                    <a:pt x="1164053" y="665293"/>
                    <a:pt x="1127310" y="665293"/>
                  </a:cubicBezTo>
                  <a:lnTo>
                    <a:pt x="66529" y="665293"/>
                  </a:lnTo>
                  <a:cubicBezTo>
                    <a:pt x="29786" y="665293"/>
                    <a:pt x="0" y="635507"/>
                    <a:pt x="0" y="598764"/>
                  </a:cubicBezTo>
                  <a:lnTo>
                    <a:pt x="0" y="6652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471" tIns="26471" rIns="26471" bIns="26471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 err="1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건대정문</a:t>
              </a:r>
              <a:endParaRPr lang="ko-KR" altLang="en-US" sz="1100" kern="12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AF4DCE9C-6424-1ED5-4732-4F2CF4A63FA0}"/>
                </a:ext>
              </a:extLst>
            </p:cNvPr>
            <p:cNvSpPr/>
            <p:nvPr/>
          </p:nvSpPr>
          <p:spPr>
            <a:xfrm>
              <a:off x="5466152" y="3566934"/>
              <a:ext cx="1080000" cy="360000"/>
            </a:xfrm>
            <a:custGeom>
              <a:avLst/>
              <a:gdLst>
                <a:gd name="connsiteX0" fmla="*/ 0 w 1167068"/>
                <a:gd name="connsiteY0" fmla="*/ 35134 h 351343"/>
                <a:gd name="connsiteX1" fmla="*/ 35134 w 1167068"/>
                <a:gd name="connsiteY1" fmla="*/ 0 h 351343"/>
                <a:gd name="connsiteX2" fmla="*/ 1131934 w 1167068"/>
                <a:gd name="connsiteY2" fmla="*/ 0 h 351343"/>
                <a:gd name="connsiteX3" fmla="*/ 1167068 w 1167068"/>
                <a:gd name="connsiteY3" fmla="*/ 35134 h 351343"/>
                <a:gd name="connsiteX4" fmla="*/ 1167068 w 1167068"/>
                <a:gd name="connsiteY4" fmla="*/ 316209 h 351343"/>
                <a:gd name="connsiteX5" fmla="*/ 1131934 w 1167068"/>
                <a:gd name="connsiteY5" fmla="*/ 351343 h 351343"/>
                <a:gd name="connsiteX6" fmla="*/ 35134 w 1167068"/>
                <a:gd name="connsiteY6" fmla="*/ 351343 h 351343"/>
                <a:gd name="connsiteX7" fmla="*/ 0 w 1167068"/>
                <a:gd name="connsiteY7" fmla="*/ 316209 h 351343"/>
                <a:gd name="connsiteX8" fmla="*/ 0 w 1167068"/>
                <a:gd name="connsiteY8" fmla="*/ 35134 h 35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7068" h="351343">
                  <a:moveTo>
                    <a:pt x="0" y="35134"/>
                  </a:moveTo>
                  <a:cubicBezTo>
                    <a:pt x="0" y="15730"/>
                    <a:pt x="15730" y="0"/>
                    <a:pt x="35134" y="0"/>
                  </a:cubicBezTo>
                  <a:lnTo>
                    <a:pt x="1131934" y="0"/>
                  </a:lnTo>
                  <a:cubicBezTo>
                    <a:pt x="1151338" y="0"/>
                    <a:pt x="1167068" y="15730"/>
                    <a:pt x="1167068" y="35134"/>
                  </a:cubicBezTo>
                  <a:lnTo>
                    <a:pt x="1167068" y="316209"/>
                  </a:lnTo>
                  <a:cubicBezTo>
                    <a:pt x="1167068" y="335613"/>
                    <a:pt x="1151338" y="351343"/>
                    <a:pt x="1131934" y="351343"/>
                  </a:cubicBezTo>
                  <a:lnTo>
                    <a:pt x="35134" y="351343"/>
                  </a:lnTo>
                  <a:cubicBezTo>
                    <a:pt x="15730" y="351343"/>
                    <a:pt x="0" y="335613"/>
                    <a:pt x="0" y="316209"/>
                  </a:cubicBezTo>
                  <a:lnTo>
                    <a:pt x="0" y="3513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275" tIns="17275" rIns="17275" bIns="17275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화양사거리</a:t>
              </a: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5C330A5E-4368-C639-EFF2-FF77C179D596}"/>
                </a:ext>
              </a:extLst>
            </p:cNvPr>
            <p:cNvSpPr/>
            <p:nvPr/>
          </p:nvSpPr>
          <p:spPr>
            <a:xfrm>
              <a:off x="5466414" y="4211729"/>
              <a:ext cx="1080000" cy="360000"/>
            </a:xfrm>
            <a:custGeom>
              <a:avLst/>
              <a:gdLst>
                <a:gd name="connsiteX0" fmla="*/ 0 w 1760150"/>
                <a:gd name="connsiteY0" fmla="*/ 88008 h 880075"/>
                <a:gd name="connsiteX1" fmla="*/ 88008 w 1760150"/>
                <a:gd name="connsiteY1" fmla="*/ 0 h 880075"/>
                <a:gd name="connsiteX2" fmla="*/ 1672143 w 1760150"/>
                <a:gd name="connsiteY2" fmla="*/ 0 h 880075"/>
                <a:gd name="connsiteX3" fmla="*/ 1760151 w 1760150"/>
                <a:gd name="connsiteY3" fmla="*/ 88008 h 880075"/>
                <a:gd name="connsiteX4" fmla="*/ 1760150 w 1760150"/>
                <a:gd name="connsiteY4" fmla="*/ 792068 h 880075"/>
                <a:gd name="connsiteX5" fmla="*/ 1672142 w 1760150"/>
                <a:gd name="connsiteY5" fmla="*/ 880076 h 880075"/>
                <a:gd name="connsiteX6" fmla="*/ 88008 w 1760150"/>
                <a:gd name="connsiteY6" fmla="*/ 880075 h 880075"/>
                <a:gd name="connsiteX7" fmla="*/ 0 w 1760150"/>
                <a:gd name="connsiteY7" fmla="*/ 792067 h 880075"/>
                <a:gd name="connsiteX8" fmla="*/ 0 w 1760150"/>
                <a:gd name="connsiteY8" fmla="*/ 88008 h 8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150" h="880075">
                  <a:moveTo>
                    <a:pt x="0" y="88008"/>
                  </a:moveTo>
                  <a:cubicBezTo>
                    <a:pt x="0" y="39403"/>
                    <a:pt x="39403" y="0"/>
                    <a:pt x="88008" y="0"/>
                  </a:cubicBezTo>
                  <a:lnTo>
                    <a:pt x="1672143" y="0"/>
                  </a:lnTo>
                  <a:cubicBezTo>
                    <a:pt x="1720748" y="0"/>
                    <a:pt x="1760151" y="39403"/>
                    <a:pt x="1760151" y="88008"/>
                  </a:cubicBezTo>
                  <a:cubicBezTo>
                    <a:pt x="1760151" y="322695"/>
                    <a:pt x="1760150" y="557381"/>
                    <a:pt x="1760150" y="792068"/>
                  </a:cubicBezTo>
                  <a:cubicBezTo>
                    <a:pt x="1760150" y="840673"/>
                    <a:pt x="1720747" y="880076"/>
                    <a:pt x="1672142" y="880076"/>
                  </a:cubicBezTo>
                  <a:lnTo>
                    <a:pt x="88008" y="880075"/>
                  </a:lnTo>
                  <a:cubicBezTo>
                    <a:pt x="39403" y="880075"/>
                    <a:pt x="0" y="840672"/>
                    <a:pt x="0" y="792067"/>
                  </a:cubicBezTo>
                  <a:lnTo>
                    <a:pt x="0" y="8800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62" tIns="32762" rIns="32762" bIns="32762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화양</a:t>
              </a:r>
              <a:r>
                <a:rPr lang="en-US" altLang="ko-KR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APT</a:t>
              </a:r>
              <a:endParaRPr lang="ko-KR" altLang="en-US" sz="1100" kern="12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4CC9CBFA-AA98-912B-FCC4-AEA569F3A707}"/>
                </a:ext>
              </a:extLst>
            </p:cNvPr>
            <p:cNvSpPr/>
            <p:nvPr/>
          </p:nvSpPr>
          <p:spPr>
            <a:xfrm>
              <a:off x="5466676" y="4856524"/>
              <a:ext cx="1080000" cy="360000"/>
            </a:xfrm>
            <a:custGeom>
              <a:avLst/>
              <a:gdLst>
                <a:gd name="connsiteX0" fmla="*/ 0 w 1760150"/>
                <a:gd name="connsiteY0" fmla="*/ 88008 h 880075"/>
                <a:gd name="connsiteX1" fmla="*/ 88008 w 1760150"/>
                <a:gd name="connsiteY1" fmla="*/ 0 h 880075"/>
                <a:gd name="connsiteX2" fmla="*/ 1672143 w 1760150"/>
                <a:gd name="connsiteY2" fmla="*/ 0 h 880075"/>
                <a:gd name="connsiteX3" fmla="*/ 1760151 w 1760150"/>
                <a:gd name="connsiteY3" fmla="*/ 88008 h 880075"/>
                <a:gd name="connsiteX4" fmla="*/ 1760150 w 1760150"/>
                <a:gd name="connsiteY4" fmla="*/ 792068 h 880075"/>
                <a:gd name="connsiteX5" fmla="*/ 1672142 w 1760150"/>
                <a:gd name="connsiteY5" fmla="*/ 880076 h 880075"/>
                <a:gd name="connsiteX6" fmla="*/ 88008 w 1760150"/>
                <a:gd name="connsiteY6" fmla="*/ 880075 h 880075"/>
                <a:gd name="connsiteX7" fmla="*/ 0 w 1760150"/>
                <a:gd name="connsiteY7" fmla="*/ 792067 h 880075"/>
                <a:gd name="connsiteX8" fmla="*/ 0 w 1760150"/>
                <a:gd name="connsiteY8" fmla="*/ 88008 h 8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150" h="880075">
                  <a:moveTo>
                    <a:pt x="0" y="88008"/>
                  </a:moveTo>
                  <a:cubicBezTo>
                    <a:pt x="0" y="39403"/>
                    <a:pt x="39403" y="0"/>
                    <a:pt x="88008" y="0"/>
                  </a:cubicBezTo>
                  <a:lnTo>
                    <a:pt x="1672143" y="0"/>
                  </a:lnTo>
                  <a:cubicBezTo>
                    <a:pt x="1720748" y="0"/>
                    <a:pt x="1760151" y="39403"/>
                    <a:pt x="1760151" y="88008"/>
                  </a:cubicBezTo>
                  <a:cubicBezTo>
                    <a:pt x="1760151" y="322695"/>
                    <a:pt x="1760150" y="557381"/>
                    <a:pt x="1760150" y="792068"/>
                  </a:cubicBezTo>
                  <a:cubicBezTo>
                    <a:pt x="1760150" y="840673"/>
                    <a:pt x="1720747" y="880076"/>
                    <a:pt x="1672142" y="880076"/>
                  </a:cubicBezTo>
                  <a:lnTo>
                    <a:pt x="88008" y="880075"/>
                  </a:lnTo>
                  <a:cubicBezTo>
                    <a:pt x="39403" y="880075"/>
                    <a:pt x="0" y="840672"/>
                    <a:pt x="0" y="792067"/>
                  </a:cubicBezTo>
                  <a:lnTo>
                    <a:pt x="0" y="8800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62" tIns="32762" rIns="32762" bIns="32762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광진 캠퍼스 시티</a:t>
              </a: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7F36169-2CE9-80F1-F472-AF4AB19CF92A}"/>
                </a:ext>
              </a:extLst>
            </p:cNvPr>
            <p:cNvSpPr/>
            <p:nvPr/>
          </p:nvSpPr>
          <p:spPr>
            <a:xfrm>
              <a:off x="5466938" y="5501319"/>
              <a:ext cx="1080000" cy="360000"/>
            </a:xfrm>
            <a:custGeom>
              <a:avLst/>
              <a:gdLst>
                <a:gd name="connsiteX0" fmla="*/ 0 w 1760150"/>
                <a:gd name="connsiteY0" fmla="*/ 88008 h 880075"/>
                <a:gd name="connsiteX1" fmla="*/ 88008 w 1760150"/>
                <a:gd name="connsiteY1" fmla="*/ 0 h 880075"/>
                <a:gd name="connsiteX2" fmla="*/ 1672143 w 1760150"/>
                <a:gd name="connsiteY2" fmla="*/ 0 h 880075"/>
                <a:gd name="connsiteX3" fmla="*/ 1760151 w 1760150"/>
                <a:gd name="connsiteY3" fmla="*/ 88008 h 880075"/>
                <a:gd name="connsiteX4" fmla="*/ 1760150 w 1760150"/>
                <a:gd name="connsiteY4" fmla="*/ 792068 h 880075"/>
                <a:gd name="connsiteX5" fmla="*/ 1672142 w 1760150"/>
                <a:gd name="connsiteY5" fmla="*/ 880076 h 880075"/>
                <a:gd name="connsiteX6" fmla="*/ 88008 w 1760150"/>
                <a:gd name="connsiteY6" fmla="*/ 880075 h 880075"/>
                <a:gd name="connsiteX7" fmla="*/ 0 w 1760150"/>
                <a:gd name="connsiteY7" fmla="*/ 792067 h 880075"/>
                <a:gd name="connsiteX8" fmla="*/ 0 w 1760150"/>
                <a:gd name="connsiteY8" fmla="*/ 88008 h 88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0150" h="880075">
                  <a:moveTo>
                    <a:pt x="0" y="88008"/>
                  </a:moveTo>
                  <a:cubicBezTo>
                    <a:pt x="0" y="39403"/>
                    <a:pt x="39403" y="0"/>
                    <a:pt x="88008" y="0"/>
                  </a:cubicBezTo>
                  <a:lnTo>
                    <a:pt x="1672143" y="0"/>
                  </a:lnTo>
                  <a:cubicBezTo>
                    <a:pt x="1720748" y="0"/>
                    <a:pt x="1760151" y="39403"/>
                    <a:pt x="1760151" y="88008"/>
                  </a:cubicBezTo>
                  <a:cubicBezTo>
                    <a:pt x="1760151" y="322695"/>
                    <a:pt x="1760150" y="557381"/>
                    <a:pt x="1760150" y="792068"/>
                  </a:cubicBezTo>
                  <a:cubicBezTo>
                    <a:pt x="1760150" y="840673"/>
                    <a:pt x="1720747" y="880076"/>
                    <a:pt x="1672142" y="880076"/>
                  </a:cubicBezTo>
                  <a:lnTo>
                    <a:pt x="88008" y="880075"/>
                  </a:lnTo>
                  <a:cubicBezTo>
                    <a:pt x="39403" y="880075"/>
                    <a:pt x="0" y="840672"/>
                    <a:pt x="0" y="792067"/>
                  </a:cubicBezTo>
                  <a:lnTo>
                    <a:pt x="0" y="8800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762" tIns="32762" rIns="32762" bIns="32762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 err="1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건대병원후문</a:t>
              </a:r>
              <a:endParaRPr lang="ko-KR" altLang="en-US" sz="1100" kern="12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E4C4DC6-03F0-7923-60D0-04C1B23FD2C3}"/>
                </a:ext>
              </a:extLst>
            </p:cNvPr>
            <p:cNvSpPr/>
            <p:nvPr/>
          </p:nvSpPr>
          <p:spPr>
            <a:xfrm>
              <a:off x="2936597" y="4057422"/>
              <a:ext cx="1440000" cy="720000"/>
            </a:xfrm>
            <a:custGeom>
              <a:avLst/>
              <a:gdLst>
                <a:gd name="connsiteX0" fmla="*/ 0 w 1221984"/>
                <a:gd name="connsiteY0" fmla="*/ 61099 h 610992"/>
                <a:gd name="connsiteX1" fmla="*/ 61099 w 1221984"/>
                <a:gd name="connsiteY1" fmla="*/ 0 h 610992"/>
                <a:gd name="connsiteX2" fmla="*/ 1160885 w 1221984"/>
                <a:gd name="connsiteY2" fmla="*/ 0 h 610992"/>
                <a:gd name="connsiteX3" fmla="*/ 1221984 w 1221984"/>
                <a:gd name="connsiteY3" fmla="*/ 61099 h 610992"/>
                <a:gd name="connsiteX4" fmla="*/ 1221984 w 1221984"/>
                <a:gd name="connsiteY4" fmla="*/ 549893 h 610992"/>
                <a:gd name="connsiteX5" fmla="*/ 1160885 w 1221984"/>
                <a:gd name="connsiteY5" fmla="*/ 610992 h 610992"/>
                <a:gd name="connsiteX6" fmla="*/ 61099 w 1221984"/>
                <a:gd name="connsiteY6" fmla="*/ 610992 h 610992"/>
                <a:gd name="connsiteX7" fmla="*/ 0 w 1221984"/>
                <a:gd name="connsiteY7" fmla="*/ 549893 h 610992"/>
                <a:gd name="connsiteX8" fmla="*/ 0 w 1221984"/>
                <a:gd name="connsiteY8" fmla="*/ 61099 h 61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984" h="610992">
                  <a:moveTo>
                    <a:pt x="0" y="61099"/>
                  </a:moveTo>
                  <a:cubicBezTo>
                    <a:pt x="0" y="27355"/>
                    <a:pt x="27355" y="0"/>
                    <a:pt x="61099" y="0"/>
                  </a:cubicBezTo>
                  <a:lnTo>
                    <a:pt x="1160885" y="0"/>
                  </a:lnTo>
                  <a:cubicBezTo>
                    <a:pt x="1194629" y="0"/>
                    <a:pt x="1221984" y="27355"/>
                    <a:pt x="1221984" y="61099"/>
                  </a:cubicBezTo>
                  <a:lnTo>
                    <a:pt x="1221984" y="549893"/>
                  </a:lnTo>
                  <a:cubicBezTo>
                    <a:pt x="1221984" y="583637"/>
                    <a:pt x="1194629" y="610992"/>
                    <a:pt x="1160885" y="610992"/>
                  </a:cubicBezTo>
                  <a:lnTo>
                    <a:pt x="61099" y="610992"/>
                  </a:lnTo>
                  <a:cubicBezTo>
                    <a:pt x="27355" y="610992"/>
                    <a:pt x="0" y="583637"/>
                    <a:pt x="0" y="549893"/>
                  </a:cubicBezTo>
                  <a:lnTo>
                    <a:pt x="0" y="6109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80" tIns="24880" rIns="24880" bIns="2488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능동</a:t>
              </a: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CF558D2-E709-6354-A828-1419B52C3550}"/>
                </a:ext>
              </a:extLst>
            </p:cNvPr>
            <p:cNvSpPr/>
            <p:nvPr/>
          </p:nvSpPr>
          <p:spPr>
            <a:xfrm>
              <a:off x="2936597" y="4998298"/>
              <a:ext cx="1440000" cy="720000"/>
            </a:xfrm>
            <a:custGeom>
              <a:avLst/>
              <a:gdLst>
                <a:gd name="connsiteX0" fmla="*/ 0 w 1221984"/>
                <a:gd name="connsiteY0" fmla="*/ 61099 h 610992"/>
                <a:gd name="connsiteX1" fmla="*/ 61099 w 1221984"/>
                <a:gd name="connsiteY1" fmla="*/ 0 h 610992"/>
                <a:gd name="connsiteX2" fmla="*/ 1160885 w 1221984"/>
                <a:gd name="connsiteY2" fmla="*/ 0 h 610992"/>
                <a:gd name="connsiteX3" fmla="*/ 1221984 w 1221984"/>
                <a:gd name="connsiteY3" fmla="*/ 61099 h 610992"/>
                <a:gd name="connsiteX4" fmla="*/ 1221984 w 1221984"/>
                <a:gd name="connsiteY4" fmla="*/ 549893 h 610992"/>
                <a:gd name="connsiteX5" fmla="*/ 1160885 w 1221984"/>
                <a:gd name="connsiteY5" fmla="*/ 610992 h 610992"/>
                <a:gd name="connsiteX6" fmla="*/ 61099 w 1221984"/>
                <a:gd name="connsiteY6" fmla="*/ 610992 h 610992"/>
                <a:gd name="connsiteX7" fmla="*/ 0 w 1221984"/>
                <a:gd name="connsiteY7" fmla="*/ 549893 h 610992"/>
                <a:gd name="connsiteX8" fmla="*/ 0 w 1221984"/>
                <a:gd name="connsiteY8" fmla="*/ 61099 h 61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984" h="610992">
                  <a:moveTo>
                    <a:pt x="0" y="61099"/>
                  </a:moveTo>
                  <a:cubicBezTo>
                    <a:pt x="0" y="27355"/>
                    <a:pt x="27355" y="0"/>
                    <a:pt x="61099" y="0"/>
                  </a:cubicBezTo>
                  <a:lnTo>
                    <a:pt x="1160885" y="0"/>
                  </a:lnTo>
                  <a:cubicBezTo>
                    <a:pt x="1194629" y="0"/>
                    <a:pt x="1221984" y="27355"/>
                    <a:pt x="1221984" y="61099"/>
                  </a:cubicBezTo>
                  <a:lnTo>
                    <a:pt x="1221984" y="549893"/>
                  </a:lnTo>
                  <a:cubicBezTo>
                    <a:pt x="1221984" y="583637"/>
                    <a:pt x="1194629" y="610992"/>
                    <a:pt x="1160885" y="610992"/>
                  </a:cubicBezTo>
                  <a:lnTo>
                    <a:pt x="61099" y="610992"/>
                  </a:lnTo>
                  <a:cubicBezTo>
                    <a:pt x="27355" y="610992"/>
                    <a:pt x="0" y="583637"/>
                    <a:pt x="0" y="549893"/>
                  </a:cubicBezTo>
                  <a:lnTo>
                    <a:pt x="0" y="6109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80" tIns="24880" rIns="24880" bIns="2488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100" kern="1200" dirty="0"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군자동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F13861-EA6B-2F69-6AB1-93F242F5EFC7}"/>
              </a:ext>
            </a:extLst>
          </p:cNvPr>
          <p:cNvSpPr txBox="1"/>
          <p:nvPr/>
        </p:nvSpPr>
        <p:spPr>
          <a:xfrm>
            <a:off x="6609973" y="3822071"/>
            <a:ext cx="5200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상위 </a:t>
            </a:r>
            <a:r>
              <a:rPr lang="ko-KR" altLang="en-US" sz="2200" dirty="0" err="1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행정구</a:t>
            </a:r>
            <a:r>
              <a:rPr lang="en-US" altLang="ko-KR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(</a:t>
            </a:r>
            <a:r>
              <a:rPr lang="ko-KR" altLang="en-US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</a:t>
            </a:r>
            <a:r>
              <a:rPr lang="en-US" altLang="ko-KR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, </a:t>
            </a:r>
            <a:r>
              <a:rPr lang="ko-KR" altLang="en-US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화양동</a:t>
            </a:r>
            <a:r>
              <a:rPr lang="en-US" altLang="ko-KR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)</a:t>
            </a:r>
            <a:r>
              <a:rPr lang="ko-KR" altLang="en-US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에서 모델을 만들 경우 하위 개별 대여소를 모두 포함하는 구조가 되기 때문에 모델 수가 줄어듦</a:t>
            </a:r>
            <a:r>
              <a:rPr lang="en-US" altLang="ko-KR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.</a:t>
            </a:r>
            <a:endParaRPr lang="ko-KR" altLang="en-US" sz="2200" dirty="0">
              <a:solidFill>
                <a:srgbClr val="FF0000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E87A0B-9FC8-B6B1-E3FC-D87E6D72B00A}"/>
              </a:ext>
            </a:extLst>
          </p:cNvPr>
          <p:cNvSpPr txBox="1"/>
          <p:nvPr/>
        </p:nvSpPr>
        <p:spPr>
          <a:xfrm>
            <a:off x="6609973" y="2302555"/>
            <a:ext cx="812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모델 </a:t>
            </a:r>
            <a:r>
              <a:rPr lang="en-US" altLang="ko-KR" sz="2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: </a:t>
            </a:r>
            <a:r>
              <a:rPr lang="ko-KR" altLang="en-US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</a:t>
            </a:r>
            <a:r>
              <a:rPr lang="ko-KR" altLang="en-US" sz="2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의</a:t>
            </a:r>
            <a:r>
              <a:rPr lang="en-US" altLang="ko-KR" sz="2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 </a:t>
            </a:r>
            <a:r>
              <a:rPr lang="ko-KR" altLang="en-US" sz="2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모든 대여소를 포괄한 모델</a:t>
            </a:r>
            <a:endParaRPr lang="en-US" altLang="ko-KR" sz="2200" dirty="0">
              <a:solidFill>
                <a:srgbClr val="425563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  <a:p>
            <a:r>
              <a:rPr lang="ko-KR" altLang="en-US" sz="2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화양동 모델 </a:t>
            </a:r>
            <a:r>
              <a:rPr lang="en-US" altLang="ko-KR" sz="2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: </a:t>
            </a:r>
            <a:r>
              <a:rPr lang="ko-KR" altLang="en-US" sz="22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화양동</a:t>
            </a:r>
            <a:r>
              <a:rPr lang="ko-KR" altLang="en-US" sz="2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의 모든 대여소를 포괄한 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A0238-0B14-D9FB-84DC-79276CF21397}"/>
              </a:ext>
            </a:extLst>
          </p:cNvPr>
          <p:cNvSpPr txBox="1"/>
          <p:nvPr/>
        </p:nvSpPr>
        <p:spPr>
          <a:xfrm>
            <a:off x="2248981" y="3170221"/>
            <a:ext cx="24816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000" b="1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r>
              <a:rPr lang="en-US" altLang="ko-KR" sz="2000" b="1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</a:p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000" b="1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endParaRPr lang="en-US" altLang="ko-KR" sz="2000" b="1" dirty="0"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000" b="1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endParaRPr lang="en-US" altLang="ko-KR" sz="2000" b="1" i="0" u="none" strike="noStrike" dirty="0"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algn="ctr" defTabSz="914400" fontAlgn="ctr" latinLnBrk="1">
              <a:defRPr/>
            </a:pPr>
            <a:r>
              <a:rPr lang="ko-KR" altLang="ko-KR" sz="2000" b="1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endParaRPr lang="en-US" altLang="ko-KR" sz="2000" b="1" i="0" u="none" strike="noStrike" dirty="0"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algn="ctr" defTabSz="914400" fontAlgn="ctr" latinLnBrk="1">
              <a:defRPr/>
            </a:pPr>
            <a:endParaRPr lang="en-US" altLang="ko-KR" sz="2000" b="1" dirty="0"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algn="ctr" defTabSz="914400" fontAlgn="ctr" latinLnBrk="1">
              <a:defRPr/>
            </a:pPr>
            <a:endParaRPr lang="en-US" altLang="ko-KR" sz="2000" b="1" i="0" u="none" strike="noStrike" dirty="0"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i="0" u="none" strike="noStrike" dirty="0"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4C72C9-03A2-0AB0-39FE-FAA09B0C88DE}"/>
              </a:ext>
            </a:extLst>
          </p:cNvPr>
          <p:cNvSpPr txBox="1"/>
          <p:nvPr/>
        </p:nvSpPr>
        <p:spPr>
          <a:xfrm>
            <a:off x="4933389" y="3197520"/>
            <a:ext cx="17629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600" b="1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r>
              <a:rPr lang="en-US" altLang="ko-KR" sz="1600" b="1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</a:p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600" b="1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endParaRPr lang="en-US" altLang="ko-KR" sz="1600" b="1" dirty="0"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600" b="1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endParaRPr lang="en-US" altLang="ko-KR" sz="1600" b="1" i="0" u="none" strike="noStrike" dirty="0"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algn="ctr" defTabSz="914400" fontAlgn="ctr" latinLnBrk="1">
              <a:defRPr/>
            </a:pPr>
            <a:endParaRPr lang="en-US" altLang="ko-KR" sz="1600" b="1" i="0" u="none" strike="noStrike" dirty="0"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algn="ctr" defTabSz="914400" fontAlgn="ctr" latinLnBrk="1">
              <a:defRPr/>
            </a:pPr>
            <a:endParaRPr lang="en-US" altLang="ko-KR" sz="1600" b="1" dirty="0"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algn="ctr" defTabSz="914400" fontAlgn="ctr" latinLnBrk="1">
              <a:defRPr/>
            </a:pPr>
            <a:endParaRPr lang="en-US" altLang="ko-KR" sz="1600" b="1" i="0" u="none" strike="noStrike" dirty="0"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i="0" u="none" strike="noStrike" dirty="0"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C5DA08B-13E6-9A10-D368-73CF8887EB71}"/>
              </a:ext>
            </a:extLst>
          </p:cNvPr>
          <p:cNvCxnSpPr>
            <a:cxnSpLocks/>
          </p:cNvCxnSpPr>
          <p:nvPr/>
        </p:nvCxnSpPr>
        <p:spPr>
          <a:xfrm>
            <a:off x="1922106" y="3900196"/>
            <a:ext cx="824263" cy="99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043830-88C9-149D-396E-82AE69AE58B1}"/>
              </a:ext>
            </a:extLst>
          </p:cNvPr>
          <p:cNvCxnSpPr/>
          <p:nvPr/>
        </p:nvCxnSpPr>
        <p:spPr>
          <a:xfrm flipV="1">
            <a:off x="1928806" y="1766534"/>
            <a:ext cx="817563" cy="213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2A308C7-5ED8-4147-CBAF-A3EC8B98F5A0}"/>
              </a:ext>
            </a:extLst>
          </p:cNvPr>
          <p:cNvCxnSpPr/>
          <p:nvPr/>
        </p:nvCxnSpPr>
        <p:spPr>
          <a:xfrm flipV="1">
            <a:off x="1928806" y="2685273"/>
            <a:ext cx="817563" cy="1214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20CB63D-B1F8-EFC0-379D-CE72BDE167C0}"/>
              </a:ext>
            </a:extLst>
          </p:cNvPr>
          <p:cNvCxnSpPr>
            <a:cxnSpLocks/>
          </p:cNvCxnSpPr>
          <p:nvPr/>
        </p:nvCxnSpPr>
        <p:spPr>
          <a:xfrm>
            <a:off x="1928806" y="3896959"/>
            <a:ext cx="817563" cy="198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71906A2-6641-C3DA-7EA5-B66A16FACA86}"/>
              </a:ext>
            </a:extLst>
          </p:cNvPr>
          <p:cNvCxnSpPr>
            <a:cxnSpLocks/>
          </p:cNvCxnSpPr>
          <p:nvPr/>
        </p:nvCxnSpPr>
        <p:spPr>
          <a:xfrm flipV="1">
            <a:off x="4204663" y="1643059"/>
            <a:ext cx="1070213" cy="104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E7E2FC9-C171-1909-31C3-2E19AD2E6C31}"/>
              </a:ext>
            </a:extLst>
          </p:cNvPr>
          <p:cNvCxnSpPr>
            <a:cxnSpLocks/>
          </p:cNvCxnSpPr>
          <p:nvPr/>
        </p:nvCxnSpPr>
        <p:spPr>
          <a:xfrm flipV="1">
            <a:off x="4186369" y="2286342"/>
            <a:ext cx="1088507" cy="4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3831276-69A8-4CDE-FAE9-7F1A168893A3}"/>
              </a:ext>
            </a:extLst>
          </p:cNvPr>
          <p:cNvCxnSpPr>
            <a:cxnSpLocks/>
          </p:cNvCxnSpPr>
          <p:nvPr/>
        </p:nvCxnSpPr>
        <p:spPr>
          <a:xfrm>
            <a:off x="4182116" y="2727802"/>
            <a:ext cx="1092760" cy="189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8D5CCA4-9319-FC94-40DE-FA39D04822F2}"/>
              </a:ext>
            </a:extLst>
          </p:cNvPr>
          <p:cNvCxnSpPr>
            <a:cxnSpLocks/>
          </p:cNvCxnSpPr>
          <p:nvPr/>
        </p:nvCxnSpPr>
        <p:spPr>
          <a:xfrm>
            <a:off x="4181592" y="2694170"/>
            <a:ext cx="1093284" cy="152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7F7F76C-F6CA-CAB7-36B7-07C18872F171}"/>
              </a:ext>
            </a:extLst>
          </p:cNvPr>
          <p:cNvCxnSpPr>
            <a:cxnSpLocks/>
          </p:cNvCxnSpPr>
          <p:nvPr/>
        </p:nvCxnSpPr>
        <p:spPr>
          <a:xfrm>
            <a:off x="4180544" y="2727802"/>
            <a:ext cx="1094332" cy="215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BA2CD96-F4E0-DAF4-3FEB-FEC93032D74D}"/>
              </a:ext>
            </a:extLst>
          </p:cNvPr>
          <p:cNvCxnSpPr>
            <a:cxnSpLocks/>
          </p:cNvCxnSpPr>
          <p:nvPr/>
        </p:nvCxnSpPr>
        <p:spPr>
          <a:xfrm>
            <a:off x="4179234" y="2694170"/>
            <a:ext cx="1095642" cy="283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C75C6DA-23EE-458B-2B0F-ED17C801A66C}"/>
              </a:ext>
            </a:extLst>
          </p:cNvPr>
          <p:cNvCxnSpPr>
            <a:cxnSpLocks/>
          </p:cNvCxnSpPr>
          <p:nvPr/>
        </p:nvCxnSpPr>
        <p:spPr>
          <a:xfrm>
            <a:off x="4177662" y="2727802"/>
            <a:ext cx="1097214" cy="345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4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11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실험 설계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자치구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행정동 모델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Data Sampling</a:t>
              </a:r>
              <a:endPara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6DD8FC-5237-B636-CAA7-AAD26AE64BAE}"/>
              </a:ext>
            </a:extLst>
          </p:cNvPr>
          <p:cNvGrpSpPr/>
          <p:nvPr/>
        </p:nvGrpSpPr>
        <p:grpSpPr>
          <a:xfrm>
            <a:off x="1716260" y="2277886"/>
            <a:ext cx="2897923" cy="2981237"/>
            <a:chOff x="1131602" y="2575306"/>
            <a:chExt cx="2897923" cy="29812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FACC78B-6EEC-97DA-52E0-E2677047BE5D}"/>
                </a:ext>
              </a:extLst>
            </p:cNvPr>
            <p:cNvGrpSpPr/>
            <p:nvPr/>
          </p:nvGrpSpPr>
          <p:grpSpPr>
            <a:xfrm>
              <a:off x="1131602" y="2575306"/>
              <a:ext cx="2813601" cy="2689985"/>
              <a:chOff x="764680" y="1962366"/>
              <a:chExt cx="3385940" cy="3237178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500A8F6-C6A6-4338-8871-6E8FA5E969FF}"/>
                  </a:ext>
                </a:extLst>
              </p:cNvPr>
              <p:cNvSpPr/>
              <p:nvPr/>
            </p:nvSpPr>
            <p:spPr>
              <a:xfrm>
                <a:off x="764680" y="1978243"/>
                <a:ext cx="3221301" cy="322130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55000"/>
                </a:schemeClr>
              </a:solidFill>
              <a:ln>
                <a:noFill/>
              </a:ln>
              <a:effectLst>
                <a:softEdge rad="571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0D6160D-700B-5DC6-4E6D-ECF6067D90AE}"/>
                  </a:ext>
                </a:extLst>
              </p:cNvPr>
              <p:cNvSpPr/>
              <p:nvPr/>
            </p:nvSpPr>
            <p:spPr>
              <a:xfrm>
                <a:off x="1596051" y="1962366"/>
                <a:ext cx="2554569" cy="2554568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1AB3BD4-C1E5-4B8F-352E-42230FA71BA5}"/>
                  </a:ext>
                </a:extLst>
              </p:cNvPr>
              <p:cNvSpPr/>
              <p:nvPr/>
            </p:nvSpPr>
            <p:spPr>
              <a:xfrm>
                <a:off x="1779324" y="2122371"/>
                <a:ext cx="2188018" cy="21880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C01913"/>
                </a:solidFill>
              </a:ln>
              <a:effectLst>
                <a:outerShdw blurRad="50800" dist="38100" dir="8100000" algn="tr" rotWithShape="0">
                  <a:srgbClr val="B7B7B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solidFill>
                      <a:srgbClr val="DE413A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FB90A-AED4-AA38-C335-31A3A22F85A6}"/>
                </a:ext>
              </a:extLst>
            </p:cNvPr>
            <p:cNvSpPr txBox="1"/>
            <p:nvPr/>
          </p:nvSpPr>
          <p:spPr>
            <a:xfrm>
              <a:off x="2362201" y="4952334"/>
              <a:ext cx="1667324" cy="6042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algn="ctr">
                <a:lnSpc>
                  <a:spcPct val="120000"/>
                </a:lnSpc>
                <a:defRPr sz="2250" spc="-150">
                  <a:ln>
                    <a:solidFill>
                      <a:srgbClr val="484848">
                        <a:alpha val="30000"/>
                      </a:srgbClr>
                    </a:solidFill>
                  </a:ln>
                  <a:solidFill>
                    <a:srgbClr val="484848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0" i="0" u="none" strike="noStrike" kern="1200" cap="none" spc="-80" normalizeH="0" noProof="0">
                  <a:ln>
                    <a:solidFill>
                      <a:srgbClr val="181818">
                        <a:alpha val="30000"/>
                      </a:srgbClr>
                    </a:solidFill>
                  </a:ln>
                  <a:solidFill>
                    <a:srgbClr val="181818"/>
                  </a:solidFill>
                  <a:effectLst/>
                  <a:uLnTx/>
                  <a:uFillTx/>
                  <a:latin typeface="Pretendard Light" panose="020B0600000101010101" charset="-127"/>
                  <a:ea typeface="Pretendard Light" panose="020B0600000101010101" charset="-127"/>
                  <a:cs typeface="Pretendard Light" panose="020B0600000101010101" charset="-127"/>
                </a:rPr>
                <a:t>광진구 데이터</a:t>
              </a:r>
              <a:endPara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14A049-C610-86E2-4E2F-260901B960F1}"/>
              </a:ext>
            </a:extLst>
          </p:cNvPr>
          <p:cNvGrpSpPr/>
          <p:nvPr/>
        </p:nvGrpSpPr>
        <p:grpSpPr>
          <a:xfrm>
            <a:off x="6729296" y="2240177"/>
            <a:ext cx="2897923" cy="2981237"/>
            <a:chOff x="4391368" y="2575306"/>
            <a:chExt cx="2897923" cy="298123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F26CAD-B6D5-BD55-8BFC-B7AB1B5CF7DE}"/>
                </a:ext>
              </a:extLst>
            </p:cNvPr>
            <p:cNvGrpSpPr/>
            <p:nvPr/>
          </p:nvGrpSpPr>
          <p:grpSpPr>
            <a:xfrm>
              <a:off x="4391368" y="2575306"/>
              <a:ext cx="2813601" cy="2689985"/>
              <a:chOff x="764680" y="1962366"/>
              <a:chExt cx="3385940" cy="3237178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C82D5EB-6FC9-8FB2-69D5-9F718D91F422}"/>
                  </a:ext>
                </a:extLst>
              </p:cNvPr>
              <p:cNvSpPr/>
              <p:nvPr/>
            </p:nvSpPr>
            <p:spPr>
              <a:xfrm>
                <a:off x="764680" y="1978243"/>
                <a:ext cx="3221301" cy="322130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55000"/>
                </a:schemeClr>
              </a:solidFill>
              <a:ln>
                <a:noFill/>
              </a:ln>
              <a:effectLst>
                <a:softEdge rad="571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697CB4F-A5A2-A141-5840-3DD532B1E789}"/>
                  </a:ext>
                </a:extLst>
              </p:cNvPr>
              <p:cNvSpPr/>
              <p:nvPr/>
            </p:nvSpPr>
            <p:spPr>
              <a:xfrm>
                <a:off x="1596051" y="1962366"/>
                <a:ext cx="2554569" cy="2554568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159A5AFB-4AE1-AB5A-1CFD-3646F7BCE3DA}"/>
                  </a:ext>
                </a:extLst>
              </p:cNvPr>
              <p:cNvSpPr/>
              <p:nvPr/>
            </p:nvSpPr>
            <p:spPr>
              <a:xfrm>
                <a:off x="1779324" y="2122371"/>
                <a:ext cx="2188018" cy="21880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C01913"/>
                </a:solidFill>
              </a:ln>
              <a:effectLst>
                <a:outerShdw blurRad="50800" dist="38100" dir="8100000" algn="tr" rotWithShape="0">
                  <a:srgbClr val="B7B7B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solidFill>
                      <a:srgbClr val="DE413A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FC3D0C-ED90-DCF1-B5F8-5DBCD0280B06}"/>
                </a:ext>
              </a:extLst>
            </p:cNvPr>
            <p:cNvSpPr txBox="1"/>
            <p:nvPr/>
          </p:nvSpPr>
          <p:spPr>
            <a:xfrm>
              <a:off x="5621967" y="4952334"/>
              <a:ext cx="1667324" cy="6042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algn="ctr">
                <a:lnSpc>
                  <a:spcPct val="120000"/>
                </a:lnSpc>
                <a:defRPr sz="2250" spc="-150">
                  <a:ln>
                    <a:solidFill>
                      <a:srgbClr val="484848">
                        <a:alpha val="30000"/>
                      </a:srgbClr>
                    </a:solidFill>
                  </a:ln>
                  <a:solidFill>
                    <a:srgbClr val="484848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0" i="0" u="none" strike="noStrike" kern="1200" cap="none" spc="-80" normalizeH="0" noProof="0">
                  <a:ln>
                    <a:solidFill>
                      <a:srgbClr val="181818">
                        <a:alpha val="30000"/>
                      </a:srgbClr>
                    </a:solidFill>
                  </a:ln>
                  <a:solidFill>
                    <a:srgbClr val="181818"/>
                  </a:solidFill>
                  <a:effectLst/>
                  <a:uLnTx/>
                  <a:uFillTx/>
                  <a:latin typeface="Pretendard Light" panose="020B0600000101010101" charset="-127"/>
                  <a:ea typeface="Pretendard Light" panose="020B0600000101010101" charset="-127"/>
                  <a:cs typeface="Pretendard Light" panose="020B0600000101010101" charset="-127"/>
                </a:rPr>
                <a:t>화양동 데이터</a:t>
              </a:r>
              <a:endPara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E793E9-FE2C-11A1-B266-A675DB3374A7}"/>
              </a:ext>
            </a:extLst>
          </p:cNvPr>
          <p:cNvSpPr txBox="1"/>
          <p:nvPr/>
        </p:nvSpPr>
        <p:spPr>
          <a:xfrm>
            <a:off x="1557320" y="5415331"/>
            <a:ext cx="444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1</a:t>
            </a:r>
            <a:r>
              <a:rPr lang="ko-KR" altLang="en-US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년치 데이터 기준 </a:t>
            </a:r>
            <a:r>
              <a:rPr lang="en-US" altLang="ko-KR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70</a:t>
            </a:r>
            <a:r>
              <a:rPr lang="ko-KR" altLang="en-US" b="1" dirty="0" err="1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만여개의</a:t>
            </a:r>
            <a:r>
              <a:rPr lang="ko-KR" altLang="en-US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 대여</a:t>
            </a:r>
            <a:r>
              <a:rPr lang="en-US" altLang="ko-KR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/</a:t>
            </a:r>
            <a:r>
              <a:rPr lang="ko-KR" altLang="en-US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반납 자료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208F43-D772-5FC5-E2A8-B88C03095345}"/>
              </a:ext>
            </a:extLst>
          </p:cNvPr>
          <p:cNvSpPr txBox="1"/>
          <p:nvPr/>
        </p:nvSpPr>
        <p:spPr>
          <a:xfrm>
            <a:off x="6570356" y="5415331"/>
            <a:ext cx="444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1</a:t>
            </a:r>
            <a:r>
              <a:rPr lang="ko-KR" altLang="en-US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년치 데이터 기준 </a:t>
            </a:r>
            <a:r>
              <a:rPr lang="en-US" altLang="ko-KR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9.6</a:t>
            </a:r>
            <a:r>
              <a:rPr lang="ko-KR" altLang="en-US" b="1" dirty="0" err="1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만여개의</a:t>
            </a:r>
            <a:r>
              <a:rPr lang="ko-KR" altLang="en-US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 대여</a:t>
            </a:r>
            <a:r>
              <a:rPr lang="en-US" altLang="ko-KR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/</a:t>
            </a:r>
            <a:r>
              <a:rPr lang="ko-KR" altLang="en-US" b="1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반납 자료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1E2363-6EAC-9F2E-F79D-08A9866879DA}"/>
              </a:ext>
            </a:extLst>
          </p:cNvPr>
          <p:cNvSpPr txBox="1"/>
          <p:nvPr/>
        </p:nvSpPr>
        <p:spPr>
          <a:xfrm>
            <a:off x="549568" y="3041878"/>
            <a:ext cx="1131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개별 대여소 자료 </a:t>
            </a:r>
            <a:endParaRPr lang="en-US" altLang="ko-KR" sz="3600" dirty="0"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  <a:p>
            <a:pPr algn="ctr"/>
            <a:r>
              <a:rPr lang="en-US" altLang="ko-KR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8760</a:t>
            </a:r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</a:t>
            </a:r>
            <a:r>
              <a:rPr lang="en-US" altLang="ko-KR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(365</a:t>
            </a:r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일</a:t>
            </a:r>
            <a:r>
              <a:rPr lang="en-US" altLang="ko-KR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*24</a:t>
            </a:r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시간</a:t>
            </a:r>
            <a:r>
              <a:rPr lang="en-US" altLang="ko-KR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)</a:t>
            </a:r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에 맞춰</a:t>
            </a:r>
            <a:r>
              <a:rPr lang="en-US" altLang="ko-KR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 </a:t>
            </a:r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샘플링</a:t>
            </a:r>
            <a:endParaRPr lang="en-US" altLang="ko-KR" sz="3600" dirty="0"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87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4" grpId="0" animBg="1"/>
      <p:bldP spid="30" grpId="0"/>
      <p:bldP spid="31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12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실험 설계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Test Data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설정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B6E305-A69C-CCAD-0111-13B36A36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45980"/>
              </p:ext>
            </p:extLst>
          </p:nvPr>
        </p:nvGraphicFramePr>
        <p:xfrm>
          <a:off x="1005331" y="2590800"/>
          <a:ext cx="10401203" cy="3399993"/>
        </p:xfrm>
        <a:graphic>
          <a:graphicData uri="http://schemas.openxmlformats.org/drawingml/2006/table">
            <a:tbl>
              <a:tblPr/>
              <a:tblGrid>
                <a:gridCol w="2868773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3783996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3748434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</a:tblGrid>
              <a:tr h="59242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비고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광진구 모델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자치구 모델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)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학생회관 대여소 모델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개별 대여소 모델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)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140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전체 대여소 대여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반납 자료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대여소 대여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반납 자료</a:t>
                      </a:r>
                      <a:endParaRPr 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140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전체 대여소 대여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반납 자료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대여소 대여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반납 자료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2992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90B405-44B6-EAC4-C940-4286BA394009}"/>
              </a:ext>
            </a:extLst>
          </p:cNvPr>
          <p:cNvSpPr txBox="1"/>
          <p:nvPr/>
        </p:nvSpPr>
        <p:spPr>
          <a:xfrm>
            <a:off x="3796107" y="1968895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모델 성능 비교 예시 </a:t>
            </a:r>
            <a:r>
              <a:rPr lang="en-US" altLang="ko-KR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(Test Data </a:t>
            </a:r>
            <a:r>
              <a:rPr lang="ko-KR" altLang="en-US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상이</a:t>
            </a:r>
            <a:r>
              <a:rPr lang="en-US" altLang="ko-KR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)</a:t>
            </a:r>
            <a:endParaRPr lang="ko-KR" altLang="en-US" sz="2400" dirty="0">
              <a:solidFill>
                <a:srgbClr val="0070C0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2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13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실험 설계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Test Data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설정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B6E305-A69C-CCAD-0111-13B36A36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59988"/>
              </p:ext>
            </p:extLst>
          </p:nvPr>
        </p:nvGraphicFramePr>
        <p:xfrm>
          <a:off x="1005331" y="2590800"/>
          <a:ext cx="10401203" cy="3399993"/>
        </p:xfrm>
        <a:graphic>
          <a:graphicData uri="http://schemas.openxmlformats.org/drawingml/2006/table">
            <a:tbl>
              <a:tblPr/>
              <a:tblGrid>
                <a:gridCol w="2868773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3783996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3748434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</a:tblGrid>
              <a:tr h="59242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비고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광진구 모델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자치구 모델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)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학생회관 대여소 모델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개별 대여소 모델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)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140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Train Data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전체 대여소 대여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반납 자료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대여소 대여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반납 자료</a:t>
                      </a:r>
                      <a:endParaRPr 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140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Test Data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대여소 대여</a:t>
                      </a:r>
                      <a:r>
                        <a:rPr lang="en-US" altLang="ko-KR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반납 자료</a:t>
                      </a:r>
                      <a:endParaRPr lang="en-US" altLang="ko-KR" sz="1800" b="0" i="0" u="none" strike="noStrike" dirty="0">
                        <a:solidFill>
                          <a:srgbClr val="C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대여소 대여</a:t>
                      </a:r>
                      <a:r>
                        <a:rPr lang="en-US" altLang="ko-KR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/</a:t>
                      </a:r>
                      <a:r>
                        <a:rPr lang="ko-KR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반납 자료</a:t>
                      </a:r>
                      <a:endParaRPr lang="en-US" altLang="ko-KR" sz="1800" b="0" i="0" u="none" strike="noStrike" dirty="0">
                        <a:solidFill>
                          <a:srgbClr val="C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2992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90B405-44B6-EAC4-C940-4286BA394009}"/>
              </a:ext>
            </a:extLst>
          </p:cNvPr>
          <p:cNvSpPr txBox="1"/>
          <p:nvPr/>
        </p:nvSpPr>
        <p:spPr>
          <a:xfrm>
            <a:off x="3796107" y="1968895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모델 성능 비교 예시 </a:t>
            </a:r>
            <a:r>
              <a:rPr lang="en-US" altLang="ko-KR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(Test Data </a:t>
            </a:r>
            <a:r>
              <a:rPr lang="ko-KR" altLang="en-US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동일</a:t>
            </a:r>
            <a:r>
              <a:rPr lang="en-US" altLang="ko-KR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)</a:t>
            </a:r>
            <a:endParaRPr lang="ko-KR" altLang="en-US" sz="2400" dirty="0">
              <a:solidFill>
                <a:srgbClr val="0070C0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2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14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실험 설계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 설계 개요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B6E305-A69C-CCAD-0111-13B36A36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383972"/>
              </p:ext>
            </p:extLst>
          </p:nvPr>
        </p:nvGraphicFramePr>
        <p:xfrm>
          <a:off x="728841" y="1956498"/>
          <a:ext cx="6510160" cy="4097775"/>
        </p:xfrm>
        <a:graphic>
          <a:graphicData uri="http://schemas.openxmlformats.org/drawingml/2006/table">
            <a:tbl>
              <a:tblPr/>
              <a:tblGrid>
                <a:gridCol w="1627540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1627540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1627540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  <a:gridCol w="1627540">
                  <a:extLst>
                    <a:ext uri="{9D8B030D-6E8A-4147-A177-3AD203B41FA5}">
                      <a16:colId xmlns:a16="http://schemas.microsoft.com/office/drawing/2014/main" val="1072391482"/>
                    </a:ext>
                  </a:extLst>
                </a:gridCol>
              </a:tblGrid>
              <a:tr h="5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비고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광진구 모델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화양동 모델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개별 모델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1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5412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구분</a:t>
                      </a:r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</a:t>
                      </a:r>
                      <a:endParaRPr 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118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Train Data</a:t>
                      </a:r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데이터</a:t>
                      </a:r>
                      <a:endParaRPr lang="ko-KR" alt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데이터</a:t>
                      </a:r>
                      <a:endParaRPr 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데이터</a:t>
                      </a:r>
                      <a:endParaRPr 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04480"/>
                  </a:ext>
                </a:extLst>
              </a:tr>
              <a:tr h="1833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Test Data</a:t>
                      </a:r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데이터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∙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∙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∙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∙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건대정문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데이터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데이터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∙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∙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∙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∙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건대정문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데이터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데이터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29922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419FEA-DA0B-F711-8C2D-830D445E7004}"/>
              </a:ext>
            </a:extLst>
          </p:cNvPr>
          <p:cNvSpPr txBox="1"/>
          <p:nvPr/>
        </p:nvSpPr>
        <p:spPr>
          <a:xfrm>
            <a:off x="7353316" y="3719749"/>
            <a:ext cx="2481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r>
              <a:rPr lang="en-US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r>
              <a:rPr lang="en-US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r>
              <a:rPr lang="en-US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r>
              <a:rPr lang="en-US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</a:t>
            </a:r>
            <a:r>
              <a:rPr lang="en-US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 </a:t>
            </a:r>
            <a:r>
              <a:rPr lang="ko-KR" altLang="ko-KR" sz="2600" b="0" i="0" u="none" strike="noStrike" dirty="0">
                <a:solidFill>
                  <a:schemeClr val="tx1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  <a:cs typeface="Pretendard SemiBold" panose="020B0600000101010101" charset="-127"/>
              </a:rPr>
              <a:t>∙ ∙</a:t>
            </a:r>
            <a:endParaRPr lang="en-US" altLang="ko-KR" sz="2600" b="0" i="0" u="none" strike="noStrike" dirty="0">
              <a:solidFill>
                <a:schemeClr val="tx1"/>
              </a:solidFill>
              <a:effectLst/>
              <a:latin typeface="Pretendard SemiBold" panose="020B0600000101010101" charset="-127"/>
              <a:ea typeface="Pretendard SemiBold" panose="020B0600000101010101" charset="-127"/>
              <a:cs typeface="Pretendard SemiBold" panose="020B0600000101010101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C29AA4-05D9-EC39-6E10-13FFE3232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79662"/>
              </p:ext>
            </p:extLst>
          </p:nvPr>
        </p:nvGraphicFramePr>
        <p:xfrm>
          <a:off x="9949273" y="1956498"/>
          <a:ext cx="1627540" cy="4097775"/>
        </p:xfrm>
        <a:graphic>
          <a:graphicData uri="http://schemas.openxmlformats.org/drawingml/2006/table">
            <a:tbl>
              <a:tblPr/>
              <a:tblGrid>
                <a:gridCol w="1627540">
                  <a:extLst>
                    <a:ext uri="{9D8B030D-6E8A-4147-A177-3AD203B41FA5}">
                      <a16:colId xmlns:a16="http://schemas.microsoft.com/office/drawing/2014/main" val="1072391482"/>
                    </a:ext>
                  </a:extLst>
                </a:gridCol>
              </a:tblGrid>
              <a:tr h="54121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개별 모델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 11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5412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건대정문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11816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건대정문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데이터</a:t>
                      </a:r>
                      <a:endParaRPr 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04480"/>
                  </a:ext>
                </a:extLst>
              </a:tr>
              <a:tr h="1833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건대정문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데이터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299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65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97609" y="114061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CCB75C9-D1A1-909F-06F9-17AB62F9A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40268"/>
              </p:ext>
            </p:extLst>
          </p:nvPr>
        </p:nvGraphicFramePr>
        <p:xfrm>
          <a:off x="685896" y="2125576"/>
          <a:ext cx="3544148" cy="3935640"/>
        </p:xfrm>
        <a:graphic>
          <a:graphicData uri="http://schemas.openxmlformats.org/drawingml/2006/table">
            <a:tbl>
              <a:tblPr/>
              <a:tblGrid>
                <a:gridCol w="977517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1845735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720896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</a:tblGrid>
              <a:tr h="2202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테스트 데이터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Test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RMSE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26943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</a:t>
                      </a:r>
                      <a:endParaRPr lang="en-US" altLang="ko-KR" sz="36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endParaRPr lang="en-US" altLang="ko-KR" sz="36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진</a:t>
                      </a:r>
                      <a:endParaRPr lang="en-US" altLang="ko-KR" sz="36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endParaRPr lang="en-US" altLang="ko-KR" sz="36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구</a:t>
                      </a:r>
                      <a:endParaRPr lang="en-US" altLang="ko-KR" sz="36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화양사거리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32969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과학관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이과대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94824"/>
                  </a:ext>
                </a:extLst>
              </a:tr>
              <a:tr h="32969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어린이대공원역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번출구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27124"/>
                  </a:ext>
                </a:extLst>
              </a:tr>
              <a:tr h="32969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입학정보관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43395"/>
                  </a:ext>
                </a:extLst>
              </a:tr>
              <a:tr h="32969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행정관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82536"/>
                  </a:ext>
                </a:extLst>
              </a:tr>
              <a:tr h="32969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학생회관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95556"/>
                  </a:ext>
                </a:extLst>
              </a:tr>
              <a:tr h="26943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건대병원후문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8606"/>
                  </a:ext>
                </a:extLst>
              </a:tr>
              <a:tr h="32969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APT(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횡단보도 옆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58079"/>
                  </a:ext>
                </a:extLst>
              </a:tr>
              <a:tr h="26943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 캠퍼스시티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86925"/>
                  </a:ext>
                </a:extLst>
              </a:tr>
              <a:tr h="26943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우체국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98640"/>
                  </a:ext>
                </a:extLst>
              </a:tr>
              <a:tr h="32969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정문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89150"/>
                  </a:ext>
                </a:extLst>
              </a:tr>
              <a:tr h="329699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평 균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2655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1376931-B482-C79E-F979-841AC2F65AF6}"/>
              </a:ext>
            </a:extLst>
          </p:cNvPr>
          <p:cNvGrpSpPr/>
          <p:nvPr/>
        </p:nvGrpSpPr>
        <p:grpSpPr>
          <a:xfrm>
            <a:off x="4497767" y="1330045"/>
            <a:ext cx="4342270" cy="338554"/>
            <a:chOff x="3950563" y="5715715"/>
            <a:chExt cx="2558973" cy="2335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E8B13-005A-6CA9-5019-8440C673E3BE}"/>
                </a:ext>
              </a:extLst>
            </p:cNvPr>
            <p:cNvSpPr txBox="1"/>
            <p:nvPr/>
          </p:nvSpPr>
          <p:spPr>
            <a:xfrm>
              <a:off x="3950563" y="5715715"/>
              <a:ext cx="1536619" cy="233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실험 설계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2E575-AA26-5A51-D95F-70B559F79444}"/>
                </a:ext>
              </a:extLst>
            </p:cNvPr>
            <p:cNvSpPr txBox="1"/>
            <p:nvPr/>
          </p:nvSpPr>
          <p:spPr>
            <a:xfrm>
              <a:off x="5308845" y="5731106"/>
              <a:ext cx="1200691" cy="212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성능비교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69C5-BBAF-2614-8556-6EE9F5326A60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15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2C45CA-2053-7A64-21CB-496481EC133C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3291E0-DD46-6956-143A-16FF1833D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53348"/>
              </p:ext>
            </p:extLst>
          </p:nvPr>
        </p:nvGraphicFramePr>
        <p:xfrm>
          <a:off x="8104075" y="2132521"/>
          <a:ext cx="3544147" cy="3935639"/>
        </p:xfrm>
        <a:graphic>
          <a:graphicData uri="http://schemas.openxmlformats.org/drawingml/2006/table">
            <a:tbl>
              <a:tblPr/>
              <a:tblGrid>
                <a:gridCol w="1107658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1715593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720896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</a:tblGrid>
              <a:tr h="2020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테스트 데이터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Test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RMSE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218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화양사거리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화양사거리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328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 과학관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이과대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앞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과학관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이과대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94824"/>
                  </a:ext>
                </a:extLst>
              </a:tr>
              <a:tr h="328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어린이대공원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번출구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앞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어린이대공원역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번출구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27124"/>
                  </a:ext>
                </a:extLst>
              </a:tr>
              <a:tr h="328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</a:b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입학정보관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입학정보관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43395"/>
                  </a:ext>
                </a:extLst>
              </a:tr>
              <a:tr h="328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행정관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행정관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82536"/>
                  </a:ext>
                </a:extLst>
              </a:tr>
              <a:tr h="328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학생회관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학생회관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95556"/>
                  </a:ext>
                </a:extLst>
              </a:tr>
              <a:tr h="218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건대병원후문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건대병원후문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8606"/>
                  </a:ext>
                </a:extLst>
              </a:tr>
              <a:tr h="328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APT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횡단보도 옆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APT(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횡단보도 옆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58079"/>
                  </a:ext>
                </a:extLst>
              </a:tr>
              <a:tr h="328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 캠퍼스시티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 캠퍼스시티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86925"/>
                  </a:ext>
                </a:extLst>
              </a:tr>
              <a:tr h="218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우체국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우체국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98640"/>
                  </a:ext>
                </a:extLst>
              </a:tr>
              <a:tr h="328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건국대학교 정문 앞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정문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 </a:t>
                      </a: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89150"/>
                  </a:ext>
                </a:extLst>
              </a:tr>
              <a:tr h="3201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전체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평균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70773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73A2933-BF04-6F99-60DB-EEFA28EE2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52920"/>
              </p:ext>
            </p:extLst>
          </p:nvPr>
        </p:nvGraphicFramePr>
        <p:xfrm>
          <a:off x="4394986" y="2132522"/>
          <a:ext cx="3544147" cy="3921750"/>
        </p:xfrm>
        <a:graphic>
          <a:graphicData uri="http://schemas.openxmlformats.org/drawingml/2006/table">
            <a:tbl>
              <a:tblPr/>
              <a:tblGrid>
                <a:gridCol w="977517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720896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</a:tblGrid>
              <a:tr h="21951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테스트 데이터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Test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RMSE</a:t>
                      </a:r>
                      <a:endParaRPr lang="en-US" sz="10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268489">
                <a:tc rowSpan="1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</a:t>
                      </a:r>
                      <a:endParaRPr kumimoji="0" lang="en-US" altLang="ko-K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양</a:t>
                      </a:r>
                      <a:endParaRPr kumimoji="0" lang="en-US" altLang="ko-K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동</a:t>
                      </a:r>
                      <a:endParaRPr kumimoji="0" lang="en-US" altLang="ko-KR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  <a:p>
                      <a:pPr algn="ctr" fontAlgn="ctr"/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화양사거리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과학관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이과대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94824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어린이대공원역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번출구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27124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입학정보관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43395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행정관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82536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학생회관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95556"/>
                  </a:ext>
                </a:extLst>
              </a:tr>
              <a:tr h="26848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건대병원후문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38606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APT(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횡단보도 옆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58079"/>
                  </a:ext>
                </a:extLst>
              </a:tr>
              <a:tr h="26848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 캠퍼스시티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86925"/>
                  </a:ext>
                </a:extLst>
              </a:tr>
              <a:tr h="26848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우체국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98640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모델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건국대학교 정문 앞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 </a:t>
                      </a:r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89150"/>
                  </a:ext>
                </a:extLst>
              </a:tr>
              <a:tr h="328535">
                <a:tc vMerge="1">
                  <a:txBody>
                    <a:bodyPr/>
                    <a:lstStyle/>
                    <a:p>
                      <a:pPr algn="ctr" fontAlgn="ctr"/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평균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709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3FF523C-2760-74C6-365D-BC009F4C418F}"/>
              </a:ext>
            </a:extLst>
          </p:cNvPr>
          <p:cNvSpPr txBox="1"/>
          <p:nvPr/>
        </p:nvSpPr>
        <p:spPr>
          <a:xfrm>
            <a:off x="1956126" y="1754882"/>
            <a:ext cx="1003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광진구 모델</a:t>
            </a:r>
            <a:endParaRPr lang="ko-KR" altLang="en-US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49A05-4B2D-9EBC-363E-234B5A9BCC0E}"/>
              </a:ext>
            </a:extLst>
          </p:cNvPr>
          <p:cNvSpPr txBox="1"/>
          <p:nvPr/>
        </p:nvSpPr>
        <p:spPr>
          <a:xfrm>
            <a:off x="5665215" y="1754882"/>
            <a:ext cx="1003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화양동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82A05-02E0-E4B7-A273-0393A177C83E}"/>
              </a:ext>
            </a:extLst>
          </p:cNvPr>
          <p:cNvSpPr txBox="1"/>
          <p:nvPr/>
        </p:nvSpPr>
        <p:spPr>
          <a:xfrm>
            <a:off x="9252797" y="1754882"/>
            <a:ext cx="145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개별 대여소</a:t>
            </a: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(11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</a:t>
            </a: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87057-7AF8-080D-DE44-6E96989F97C2}"/>
              </a:ext>
            </a:extLst>
          </p:cNvPr>
          <p:cNvSpPr txBox="1"/>
          <p:nvPr/>
        </p:nvSpPr>
        <p:spPr>
          <a:xfrm>
            <a:off x="510693" y="2416116"/>
            <a:ext cx="11312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각 모델 별 </a:t>
            </a:r>
            <a:r>
              <a:rPr lang="ko-KR" altLang="en-US" sz="36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평균 </a:t>
            </a:r>
            <a:r>
              <a:rPr lang="en-US" altLang="ko-KR" sz="36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RMSE </a:t>
            </a:r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비교를 통하여 </a:t>
            </a:r>
            <a:endParaRPr lang="en-US" altLang="ko-KR" sz="3600" dirty="0"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  <a:p>
            <a:pPr algn="ctr"/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자치구 또는 행정동 모델이 </a:t>
            </a:r>
            <a:endParaRPr lang="en-US" altLang="ko-KR" sz="3600" dirty="0"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  <a:p>
            <a:pPr algn="ctr"/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개별대여소를 정확하게 예측할 수 있는지 검토</a:t>
            </a:r>
          </a:p>
        </p:txBody>
      </p:sp>
    </p:spTree>
    <p:extLst>
      <p:ext uri="{BB962C8B-B14F-4D97-AF65-F5344CB8AC3E}">
        <p14:creationId xmlns:p14="http://schemas.microsoft.com/office/powerpoint/2010/main" val="17966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3" grpId="0" animBg="1"/>
      <p:bldP spid="12" grpId="0"/>
      <p:bldP spid="7" grpId="0"/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740455-8F41-18D1-F679-51C61054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71" y="1548218"/>
            <a:ext cx="2331720" cy="748685"/>
          </a:xfrm>
        </p:spPr>
        <p:txBody>
          <a:bodyPr anchor="b">
            <a:normAutofit/>
          </a:bodyPr>
          <a:lstStyle/>
          <a:p>
            <a:r>
              <a:rPr lang="ko-KR" altLang="en-US" sz="4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최종 목표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C77751-9A5F-01A4-BF98-90D582B2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ko-KR" altLang="en-US" sz="2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개별 대여소 각각의 대여 </a:t>
            </a:r>
            <a:r>
              <a:rPr lang="en-US" altLang="ko-KR" sz="2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22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반납량</a:t>
            </a:r>
            <a:r>
              <a:rPr lang="ko-KR" altLang="en-US" sz="2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예측 모델 구성</a:t>
            </a:r>
            <a:endParaRPr lang="en-US" altLang="ko-KR" sz="2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 개수 감소를 통한 시간 및 자원 효율성 증대</a:t>
            </a:r>
          </a:p>
        </p:txBody>
      </p:sp>
      <p:pic>
        <p:nvPicPr>
          <p:cNvPr id="5" name="내용 개체 틀 4" descr="건물, 야외, 주차된, 라인이(가) 표시된 사진&#10;&#10;자동 생성된 설명">
            <a:extLst>
              <a:ext uri="{FF2B5EF4-FFF2-40B4-BE49-F238E27FC236}">
                <a16:creationId xmlns:a16="http://schemas.microsoft.com/office/drawing/2014/main" id="{1D12E836-9B63-2DD2-DF20-DEC7AA450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7" r="2009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435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54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변수 요약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18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요약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사용한 변수에 대한 설명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B6E305-A69C-CCAD-0111-13B36A36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16143"/>
              </p:ext>
            </p:extLst>
          </p:nvPr>
        </p:nvGraphicFramePr>
        <p:xfrm>
          <a:off x="1005331" y="2162085"/>
          <a:ext cx="10401203" cy="3865841"/>
        </p:xfrm>
        <a:graphic>
          <a:graphicData uri="http://schemas.openxmlformats.org/drawingml/2006/table">
            <a:tbl>
              <a:tblPr/>
              <a:tblGrid>
                <a:gridCol w="2868773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7532430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</a:tblGrid>
              <a:tr h="33371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포함 된 변수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1159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날씨 데이터</a:t>
                      </a:r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온도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(℃), 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강수량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(mm), 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풍속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(km/h),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적설량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(cm), </a:t>
                      </a:r>
                    </a:p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습도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(%), </a:t>
                      </a:r>
                      <a:r>
                        <a:rPr lang="ko-KR" altLang="en-US" sz="18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적운량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등급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), </a:t>
                      </a:r>
                      <a:r>
                        <a:rPr lang="ko-KR" altLang="en-US" sz="18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미세먼지량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(㎍/m)</a:t>
                      </a:r>
                      <a:endParaRPr lang="en-US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7907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시간 데이터</a:t>
                      </a:r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시간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(24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시간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,One-Hot Encoding)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299225"/>
                  </a:ext>
                </a:extLst>
              </a:tr>
              <a:tr h="7907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인구통계 데이터</a:t>
                      </a:r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생활 인구 수 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8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연령대∙성별</a:t>
                      </a:r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), </a:t>
                      </a:r>
                      <a:r>
                        <a:rPr lang="ko-KR" altLang="en-US" sz="18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초∙중∙고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재학생 수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25541"/>
                  </a:ext>
                </a:extLst>
              </a:tr>
              <a:tr h="7907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대중교통 데이터</a:t>
                      </a:r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버스∙지하철</a:t>
                      </a:r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이용객 수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7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98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19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139895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E5FA09-6254-96ED-5623-CEF24F0B42AB}"/>
              </a:ext>
            </a:extLst>
          </p:cNvPr>
          <p:cNvGrpSpPr/>
          <p:nvPr/>
        </p:nvGrpSpPr>
        <p:grpSpPr>
          <a:xfrm>
            <a:off x="1131602" y="2575306"/>
            <a:ext cx="2897922" cy="2981237"/>
            <a:chOff x="1131602" y="2575306"/>
            <a:chExt cx="2897922" cy="29812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8309A77-A835-E6A3-4177-34642503E30D}"/>
                </a:ext>
              </a:extLst>
            </p:cNvPr>
            <p:cNvGrpSpPr/>
            <p:nvPr/>
          </p:nvGrpSpPr>
          <p:grpSpPr>
            <a:xfrm>
              <a:off x="1131602" y="2575306"/>
              <a:ext cx="2813601" cy="2689985"/>
              <a:chOff x="764680" y="1962366"/>
              <a:chExt cx="3385940" cy="323717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912021D-CE8D-448A-3FAC-9892180C8D71}"/>
                  </a:ext>
                </a:extLst>
              </p:cNvPr>
              <p:cNvSpPr/>
              <p:nvPr/>
            </p:nvSpPr>
            <p:spPr>
              <a:xfrm>
                <a:off x="764680" y="1978243"/>
                <a:ext cx="3221301" cy="322130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55000"/>
                </a:schemeClr>
              </a:solidFill>
              <a:ln>
                <a:noFill/>
              </a:ln>
              <a:effectLst>
                <a:softEdge rad="571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D1B273DB-1854-E352-72ED-496B4A5D465C}"/>
                  </a:ext>
                </a:extLst>
              </p:cNvPr>
              <p:cNvSpPr/>
              <p:nvPr/>
            </p:nvSpPr>
            <p:spPr>
              <a:xfrm>
                <a:off x="1596051" y="1962366"/>
                <a:ext cx="2554569" cy="2554568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E8B72BD7-B296-CF57-3D8D-FE7BE177FD9D}"/>
                  </a:ext>
                </a:extLst>
              </p:cNvPr>
              <p:cNvSpPr/>
              <p:nvPr/>
            </p:nvSpPr>
            <p:spPr>
              <a:xfrm>
                <a:off x="1779324" y="2122371"/>
                <a:ext cx="2188018" cy="218801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C01913"/>
                </a:solidFill>
              </a:ln>
              <a:effectLst>
                <a:outerShdw blurRad="50800" dist="38100" dir="8100000" algn="tr" rotWithShape="0">
                  <a:srgbClr val="B7B7B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solidFill>
                      <a:srgbClr val="DE413A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D075C1-0894-5C0B-C892-ABAE9C31EC13}"/>
                </a:ext>
              </a:extLst>
            </p:cNvPr>
            <p:cNvSpPr txBox="1"/>
            <p:nvPr/>
          </p:nvSpPr>
          <p:spPr>
            <a:xfrm>
              <a:off x="2529655" y="4952334"/>
              <a:ext cx="1499869" cy="6042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algn="ctr">
                <a:lnSpc>
                  <a:spcPct val="120000"/>
                </a:lnSpc>
                <a:defRPr sz="2250" spc="-150">
                  <a:ln>
                    <a:solidFill>
                      <a:srgbClr val="484848">
                        <a:alpha val="30000"/>
                      </a:srgbClr>
                    </a:solidFill>
                  </a:ln>
                  <a:solidFill>
                    <a:srgbClr val="484848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50" b="0" i="0" u="none" strike="noStrike" kern="1200" cap="none" spc="-80" normalizeH="0" noProof="0" dirty="0">
                  <a:ln>
                    <a:solidFill>
                      <a:srgbClr val="181818">
                        <a:alpha val="30000"/>
                      </a:srgbClr>
                    </a:solidFill>
                  </a:ln>
                  <a:solidFill>
                    <a:srgbClr val="181818"/>
                  </a:solidFill>
                  <a:effectLst/>
                  <a:uLnTx/>
                  <a:uFillTx/>
                  <a:latin typeface="Pretendard Light" panose="020B0600000101010101" charset="-127"/>
                  <a:ea typeface="Pretendard Light" panose="020B0600000101010101" charset="-127"/>
                  <a:cs typeface="Pretendard Light" panose="020B0600000101010101" charset="-127"/>
                </a:rPr>
                <a:t>Elastic</a:t>
              </a:r>
              <a:r>
                <a:rPr kumimoji="0" lang="ko-KR" altLang="en-US" sz="2250" b="0" i="0" u="none" strike="noStrike" kern="1200" cap="none" spc="-80" normalizeH="0" noProof="0" dirty="0">
                  <a:ln>
                    <a:solidFill>
                      <a:srgbClr val="181818">
                        <a:alpha val="30000"/>
                      </a:srgbClr>
                    </a:solidFill>
                  </a:ln>
                  <a:solidFill>
                    <a:srgbClr val="181818"/>
                  </a:solidFill>
                  <a:effectLst/>
                  <a:uLnTx/>
                  <a:uFillTx/>
                  <a:latin typeface="Pretendard Light" panose="020B0600000101010101" charset="-127"/>
                  <a:ea typeface="Pretendard Light" panose="020B0600000101010101" charset="-127"/>
                  <a:cs typeface="Pretendard Light" panose="020B0600000101010101" charset="-127"/>
                </a:rPr>
                <a:t> </a:t>
              </a:r>
              <a:r>
                <a:rPr kumimoji="0" lang="en-US" altLang="ko-KR" sz="2250" b="0" i="0" u="none" strike="noStrike" kern="1200" cap="none" spc="-80" normalizeH="0" noProof="0" dirty="0">
                  <a:ln>
                    <a:solidFill>
                      <a:srgbClr val="181818">
                        <a:alpha val="30000"/>
                      </a:srgbClr>
                    </a:solidFill>
                  </a:ln>
                  <a:solidFill>
                    <a:srgbClr val="181818"/>
                  </a:solidFill>
                  <a:effectLst/>
                  <a:uLnTx/>
                  <a:uFillTx/>
                  <a:latin typeface="Pretendard Light" panose="020B0600000101010101" charset="-127"/>
                  <a:ea typeface="Pretendard Light" panose="020B0600000101010101" charset="-127"/>
                  <a:cs typeface="Pretendard Light" panose="020B0600000101010101" charset="-127"/>
                </a:rPr>
                <a:t>Net</a:t>
              </a:r>
              <a:endPara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2CB1BE-1AE5-C09E-55B3-D30AB0C6B957}"/>
              </a:ext>
            </a:extLst>
          </p:cNvPr>
          <p:cNvGrpSpPr/>
          <p:nvPr/>
        </p:nvGrpSpPr>
        <p:grpSpPr>
          <a:xfrm>
            <a:off x="4391368" y="2575306"/>
            <a:ext cx="3180829" cy="2981237"/>
            <a:chOff x="4391368" y="2575306"/>
            <a:chExt cx="3180829" cy="298123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C0B42E6-6CD6-C0BE-BC3E-1A9372897F2F}"/>
                </a:ext>
              </a:extLst>
            </p:cNvPr>
            <p:cNvGrpSpPr/>
            <p:nvPr/>
          </p:nvGrpSpPr>
          <p:grpSpPr>
            <a:xfrm>
              <a:off x="4391368" y="2575306"/>
              <a:ext cx="2813601" cy="2689985"/>
              <a:chOff x="764680" y="1962366"/>
              <a:chExt cx="3385940" cy="3237178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424E9BF-DEA9-1C54-D21C-18CF61D7186E}"/>
                  </a:ext>
                </a:extLst>
              </p:cNvPr>
              <p:cNvSpPr/>
              <p:nvPr/>
            </p:nvSpPr>
            <p:spPr>
              <a:xfrm>
                <a:off x="764680" y="1978243"/>
                <a:ext cx="3221301" cy="322130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55000"/>
                </a:schemeClr>
              </a:solidFill>
              <a:ln>
                <a:noFill/>
              </a:ln>
              <a:effectLst>
                <a:softEdge rad="571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7119A86-4645-7823-AEED-D4D8DE857593}"/>
                  </a:ext>
                </a:extLst>
              </p:cNvPr>
              <p:cNvSpPr/>
              <p:nvPr/>
            </p:nvSpPr>
            <p:spPr>
              <a:xfrm>
                <a:off x="1596051" y="1962366"/>
                <a:ext cx="2554569" cy="2554568"/>
              </a:xfrm>
              <a:prstGeom prst="ellips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21F7074-BA59-2702-EB83-C8D72F322E1B}"/>
                  </a:ext>
                </a:extLst>
              </p:cNvPr>
              <p:cNvSpPr/>
              <p:nvPr/>
            </p:nvSpPr>
            <p:spPr>
              <a:xfrm>
                <a:off x="1779324" y="2122371"/>
                <a:ext cx="2188018" cy="218801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C01913"/>
                </a:solidFill>
              </a:ln>
              <a:effectLst>
                <a:outerShdw blurRad="50800" dist="38100" dir="8100000" algn="tr" rotWithShape="0">
                  <a:srgbClr val="B7B7B7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solidFill>
                      <a:srgbClr val="DE413A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FEB688-176D-0C8F-EDCC-FFC1BF12BEF9}"/>
                </a:ext>
              </a:extLst>
            </p:cNvPr>
            <p:cNvSpPr txBox="1"/>
            <p:nvPr/>
          </p:nvSpPr>
          <p:spPr>
            <a:xfrm>
              <a:off x="5427577" y="4952334"/>
              <a:ext cx="2144620" cy="6042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algn="ctr">
                <a:lnSpc>
                  <a:spcPct val="120000"/>
                </a:lnSpc>
                <a:defRPr sz="2250" spc="-150">
                  <a:ln>
                    <a:solidFill>
                      <a:srgbClr val="484848">
                        <a:alpha val="30000"/>
                      </a:srgbClr>
                    </a:solidFill>
                  </a:ln>
                  <a:solidFill>
                    <a:srgbClr val="484848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pc="-80" dirty="0">
                  <a:ln>
                    <a:solidFill>
                      <a:srgbClr val="181818">
                        <a:alpha val="30000"/>
                      </a:srgbClr>
                    </a:solidFill>
                  </a:ln>
                  <a:solidFill>
                    <a:srgbClr val="181818"/>
                  </a:solidFill>
                  <a:latin typeface="Pretendard Light" panose="020B0600000101010101" charset="-127"/>
                  <a:ea typeface="Pretendard Light" panose="020B0600000101010101" charset="-127"/>
                  <a:cs typeface="Pretendard Light" panose="020B0600000101010101" charset="-127"/>
                </a:rPr>
                <a:t>Random Forest</a:t>
              </a:r>
              <a:endPara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AF7676-4F53-A96C-8726-FA490C1B3DB4}"/>
              </a:ext>
            </a:extLst>
          </p:cNvPr>
          <p:cNvGrpSpPr/>
          <p:nvPr/>
        </p:nvGrpSpPr>
        <p:grpSpPr>
          <a:xfrm>
            <a:off x="7572197" y="2575306"/>
            <a:ext cx="2897922" cy="2981237"/>
            <a:chOff x="7572197" y="2575306"/>
            <a:chExt cx="2897922" cy="298123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1D61924-41F4-8767-B977-76175D76C796}"/>
                </a:ext>
              </a:extLst>
            </p:cNvPr>
            <p:cNvSpPr/>
            <p:nvPr/>
          </p:nvSpPr>
          <p:spPr>
            <a:xfrm>
              <a:off x="7572197" y="2588499"/>
              <a:ext cx="2676792" cy="2676792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A4995D-7405-D80B-1F63-F6F7141BA517}"/>
                </a:ext>
              </a:extLst>
            </p:cNvPr>
            <p:cNvSpPr/>
            <p:nvPr/>
          </p:nvSpPr>
          <p:spPr>
            <a:xfrm>
              <a:off x="8263038" y="2575306"/>
              <a:ext cx="2122760" cy="2122759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D70D9EB-5685-8C02-91B2-3AE2D9488F99}"/>
                </a:ext>
              </a:extLst>
            </p:cNvPr>
            <p:cNvSpPr/>
            <p:nvPr/>
          </p:nvSpPr>
          <p:spPr>
            <a:xfrm>
              <a:off x="8415332" y="2708265"/>
              <a:ext cx="1818169" cy="181816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57150">
              <a:solidFill>
                <a:srgbClr val="C01913"/>
              </a:solidFill>
            </a:ln>
            <a:effectLst>
              <a:outerShdw blurRad="50800" dist="38100" dir="8100000" algn="tr" rotWithShape="0">
                <a:srgbClr val="B7B7B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DE413A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D026C2-A303-DAAE-1E6C-7BE4E99C3631}"/>
                </a:ext>
              </a:extLst>
            </p:cNvPr>
            <p:cNvSpPr txBox="1"/>
            <p:nvPr/>
          </p:nvSpPr>
          <p:spPr>
            <a:xfrm>
              <a:off x="8970250" y="4952334"/>
              <a:ext cx="1499869" cy="6042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 algn="ctr">
                <a:lnSpc>
                  <a:spcPct val="120000"/>
                </a:lnSpc>
                <a:defRPr sz="2250" spc="-150">
                  <a:ln>
                    <a:solidFill>
                      <a:srgbClr val="484848">
                        <a:alpha val="30000"/>
                      </a:srgbClr>
                    </a:solidFill>
                  </a:ln>
                  <a:solidFill>
                    <a:srgbClr val="484848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pc="-80" dirty="0">
                  <a:ln>
                    <a:solidFill>
                      <a:srgbClr val="181818">
                        <a:alpha val="30000"/>
                      </a:srgbClr>
                    </a:solidFill>
                  </a:ln>
                  <a:solidFill>
                    <a:srgbClr val="181818"/>
                  </a:solidFill>
                  <a:latin typeface="Pretendard Light" panose="020B0600000101010101" charset="-127"/>
                  <a:ea typeface="Pretendard Light" panose="020B0600000101010101" charset="-127"/>
                  <a:cs typeface="Pretendard Light" panose="020B0600000101010101" charset="-127"/>
                </a:rPr>
                <a:t>XGBOOST</a:t>
              </a:r>
              <a:endParaRPr kumimoji="0" lang="ko-KR" altLang="en-US" sz="2250" b="0" i="0" u="none" strike="noStrike" kern="1200" cap="none" spc="-80" normalizeH="0" noProof="0" dirty="0">
                <a:ln>
                  <a:solidFill>
                    <a:srgbClr val="181818">
                      <a:alpha val="30000"/>
                    </a:srgbClr>
                  </a:solidFill>
                </a:ln>
                <a:solidFill>
                  <a:srgbClr val="181818"/>
                </a:solidFill>
                <a:effectLst/>
                <a:uLnTx/>
                <a:uFillTx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5171F3-AD5B-35A0-F58E-20039EF35CFD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모델 튜닝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74299B-2D5C-9AC3-D9F1-87E872B770F4}"/>
              </a:ext>
            </a:extLst>
          </p:cNvPr>
          <p:cNvGrpSpPr/>
          <p:nvPr/>
        </p:nvGrpSpPr>
        <p:grpSpPr>
          <a:xfrm>
            <a:off x="4579308" y="1470949"/>
            <a:ext cx="4502548" cy="351320"/>
            <a:chOff x="3950563" y="5715718"/>
            <a:chExt cx="3394972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893E97-3A30-77FB-BFFE-8A7F0125AE09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모델 선정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7F1B4E-4125-6200-9E85-3E117C860B5E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선정 모델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74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DCA5B-AA1A-263E-4B1F-0A9EB60C1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622" y="366676"/>
            <a:ext cx="4713390" cy="5847857"/>
          </a:xfrm>
        </p:spPr>
        <p:txBody>
          <a:bodyPr>
            <a:norm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전체 개요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진행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결과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39A16-8D0F-5FAE-9785-8B91CC3E37F7}"/>
              </a:ext>
            </a:extLst>
          </p:cNvPr>
          <p:cNvSpPr/>
          <p:nvPr/>
        </p:nvSpPr>
        <p:spPr>
          <a:xfrm>
            <a:off x="1224051" y="455453"/>
            <a:ext cx="1305017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나눔고딕 ExtraBold" panose="020D0904000000000000" pitchFamily="50" charset="-127"/>
                <a:cs typeface="Arial" panose="020B0604020202020204" pitchFamily="34" charset="0"/>
              </a:rPr>
              <a:t>INDEX</a:t>
            </a:r>
            <a:endParaRPr lang="ko-KR" altLang="en-US" sz="20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5D3F7A-EF7B-0FCB-9D25-CE0F8EBB3852}"/>
              </a:ext>
            </a:extLst>
          </p:cNvPr>
          <p:cNvCxnSpPr/>
          <p:nvPr/>
        </p:nvCxnSpPr>
        <p:spPr>
          <a:xfrm>
            <a:off x="3155684" y="615251"/>
            <a:ext cx="4947633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F589B01-AB27-E4A8-546F-720156281034}"/>
              </a:ext>
            </a:extLst>
          </p:cNvPr>
          <p:cNvSpPr txBox="1">
            <a:spLocks/>
          </p:cNvSpPr>
          <p:nvPr/>
        </p:nvSpPr>
        <p:spPr>
          <a:xfrm>
            <a:off x="4448775" y="366676"/>
            <a:ext cx="4183966" cy="5847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B1C259B-CF2E-2F07-0C64-ED852F0579CB}"/>
              </a:ext>
            </a:extLst>
          </p:cNvPr>
          <p:cNvSpPr txBox="1">
            <a:spLocks/>
          </p:cNvSpPr>
          <p:nvPr/>
        </p:nvSpPr>
        <p:spPr>
          <a:xfrm>
            <a:off x="8316381" y="866592"/>
            <a:ext cx="2583920" cy="1138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목표 설명 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456BE34-3BF8-E9D0-7901-98C5C0B5B7A2}"/>
              </a:ext>
            </a:extLst>
          </p:cNvPr>
          <p:cNvSpPr txBox="1">
            <a:spLocks/>
          </p:cNvSpPr>
          <p:nvPr/>
        </p:nvSpPr>
        <p:spPr>
          <a:xfrm>
            <a:off x="8316381" y="1953500"/>
            <a:ext cx="2583920" cy="252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요약 설명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 튜닝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샘플링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파생변수 추가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선택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3D012B-0ED0-BE6F-E4C7-7A8F37141BD8}"/>
              </a:ext>
            </a:extLst>
          </p:cNvPr>
          <p:cNvSpPr txBox="1">
            <a:spLocks/>
          </p:cNvSpPr>
          <p:nvPr/>
        </p:nvSpPr>
        <p:spPr>
          <a:xfrm>
            <a:off x="8316381" y="6185553"/>
            <a:ext cx="2583920" cy="134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7F81BA-8C8C-1BF9-EABB-E411248181B2}"/>
              </a:ext>
            </a:extLst>
          </p:cNvPr>
          <p:cNvSpPr txBox="1">
            <a:spLocks/>
          </p:cNvSpPr>
          <p:nvPr/>
        </p:nvSpPr>
        <p:spPr>
          <a:xfrm>
            <a:off x="8316381" y="4637076"/>
            <a:ext cx="2583920" cy="134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상황별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결과 비교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최종 결론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47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변수 요약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15F60B6-DC50-45FF-8AE2-CF295F31AAD3}" type="slidenum">
              <a:rPr lang="en-US" altLang="ko-KR" sz="110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20</a:t>
            </a:fld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모델 선정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선정 근거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B6E305-A69C-CCAD-0111-13B36A36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48800"/>
              </p:ext>
            </p:extLst>
          </p:nvPr>
        </p:nvGraphicFramePr>
        <p:xfrm>
          <a:off x="1005331" y="2495550"/>
          <a:ext cx="10401203" cy="3183347"/>
        </p:xfrm>
        <a:graphic>
          <a:graphicData uri="http://schemas.openxmlformats.org/drawingml/2006/table">
            <a:tbl>
              <a:tblPr/>
              <a:tblGrid>
                <a:gridCol w="2868773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7532430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</a:tblGrid>
              <a:tr h="6695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유형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83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Elastic Net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Linear Model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83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Non-Linear Model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→ Bagging Model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25541"/>
                  </a:ext>
                </a:extLst>
              </a:tr>
              <a:tr h="83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XGBOOST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Non-Linear Model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→ Boosting Model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785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5D64AE1-4CE9-8068-9DA7-F46C2E575B3D}"/>
              </a:ext>
            </a:extLst>
          </p:cNvPr>
          <p:cNvSpPr txBox="1"/>
          <p:nvPr/>
        </p:nvSpPr>
        <p:spPr>
          <a:xfrm>
            <a:off x="4139007" y="1968895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선정 이유 </a:t>
            </a:r>
            <a:r>
              <a:rPr lang="en-US" altLang="ko-KR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: </a:t>
            </a:r>
            <a:r>
              <a:rPr lang="ko-KR" altLang="en-US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모델 유형별 </a:t>
            </a:r>
            <a:r>
              <a:rPr lang="en-US" altLang="ko-KR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1</a:t>
            </a:r>
            <a:r>
              <a:rPr lang="ko-KR" altLang="en-US" sz="2400" dirty="0">
                <a:solidFill>
                  <a:srgbClr val="0070C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개씩 선정</a:t>
            </a:r>
          </a:p>
        </p:txBody>
      </p:sp>
    </p:spTree>
    <p:extLst>
      <p:ext uri="{BB962C8B-B14F-4D97-AF65-F5344CB8AC3E}">
        <p14:creationId xmlns:p14="http://schemas.microsoft.com/office/powerpoint/2010/main" val="150165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변수 요약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21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B6E305-A69C-CCAD-0111-13B36A36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42097"/>
              </p:ext>
            </p:extLst>
          </p:nvPr>
        </p:nvGraphicFramePr>
        <p:xfrm>
          <a:off x="1005331" y="2495550"/>
          <a:ext cx="10401203" cy="3183347"/>
        </p:xfrm>
        <a:graphic>
          <a:graphicData uri="http://schemas.openxmlformats.org/drawingml/2006/table">
            <a:tbl>
              <a:tblPr/>
              <a:tblGrid>
                <a:gridCol w="2868773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7532430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</a:tblGrid>
              <a:tr h="6695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튜닝한 파라미터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83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Elastic Net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alpha, lambda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83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ntree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mtry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25541"/>
                  </a:ext>
                </a:extLst>
              </a:tr>
              <a:tr h="8379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XGBOOST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nrounds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max_depth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eta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7853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730D797-264A-FC76-1EE9-9C7BD790B9D1}"/>
              </a:ext>
            </a:extLst>
          </p:cNvPr>
          <p:cNvGrpSpPr/>
          <p:nvPr/>
        </p:nvGrpSpPr>
        <p:grpSpPr>
          <a:xfrm>
            <a:off x="4489164" y="1450121"/>
            <a:ext cx="4295099" cy="338554"/>
            <a:chOff x="4168469" y="5716682"/>
            <a:chExt cx="3623365" cy="3262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EB20CA-D68D-7B71-E567-0C7320E83946}"/>
                </a:ext>
              </a:extLst>
            </p:cNvPr>
            <p:cNvSpPr txBox="1"/>
            <p:nvPr/>
          </p:nvSpPr>
          <p:spPr>
            <a:xfrm>
              <a:off x="4168469" y="5716682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파라미터 튜닝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92D07E-32F3-230D-AEC8-925636F99D26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 별 튜닝 파라미터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812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22</a:t>
            </a:r>
            <a:endParaRPr lang="ko-KR" altLang="en-US" sz="10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B50BF-CC9F-5E20-52CC-6D09DF86AACA}"/>
              </a:ext>
            </a:extLst>
          </p:cNvPr>
          <p:cNvSpPr txBox="1"/>
          <p:nvPr/>
        </p:nvSpPr>
        <p:spPr>
          <a:xfrm>
            <a:off x="8644484" y="2012690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70BB9-9140-9D76-1A30-04D0C796221B}"/>
              </a:ext>
            </a:extLst>
          </p:cNvPr>
          <p:cNvSpPr txBox="1"/>
          <p:nvPr/>
        </p:nvSpPr>
        <p:spPr>
          <a:xfrm>
            <a:off x="6750115" y="2917345"/>
            <a:ext cx="4444042" cy="23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입학정보관 대여소 데이터를 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RandomForest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모델에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적합시키는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과정 예시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ntree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고정하고 </a:t>
            </a:r>
            <a:r>
              <a:rPr lang="en-US" altLang="ko-KR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mtry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값을 조정했을 때 </a:t>
            </a:r>
            <a:b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Validation Error</a:t>
            </a: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감소가 거의 진행되지 않는 지점 </a:t>
            </a:r>
            <a:b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근처의 값으로 튜닝 </a:t>
            </a:r>
            <a: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range </a:t>
            </a: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설정</a:t>
            </a:r>
            <a:endParaRPr lang="en-US" altLang="ko-KR" sz="1500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1630E-B72A-A78D-7C5C-4486D7C47F06}"/>
              </a:ext>
            </a:extLst>
          </p:cNvPr>
          <p:cNvSpPr/>
          <p:nvPr/>
        </p:nvSpPr>
        <p:spPr>
          <a:xfrm>
            <a:off x="6380717" y="2400942"/>
            <a:ext cx="5182839" cy="3533095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3DA9F4-86BA-0651-651F-E6AC62252E96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C88C7DD-BD12-3CE5-3A75-A31D737FBB0E}"/>
              </a:ext>
            </a:extLst>
          </p:cNvPr>
          <p:cNvGrpSpPr/>
          <p:nvPr/>
        </p:nvGrpSpPr>
        <p:grpSpPr>
          <a:xfrm>
            <a:off x="4489164" y="1450121"/>
            <a:ext cx="4295099" cy="338554"/>
            <a:chOff x="4168469" y="5716682"/>
            <a:chExt cx="3623365" cy="32625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359F6C-5C24-F7B9-EF0D-0738A1889DA2}"/>
                </a:ext>
              </a:extLst>
            </p:cNvPr>
            <p:cNvSpPr txBox="1"/>
            <p:nvPr/>
          </p:nvSpPr>
          <p:spPr>
            <a:xfrm>
              <a:off x="4168469" y="5716682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파라미터 튜닝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05FB56-4768-DE61-BABB-00F199E37754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튜닝 과정 예시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EA3FC9-1BB1-6E17-31D4-77D7327EB853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pic>
        <p:nvPicPr>
          <p:cNvPr id="3" name="그림 2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38CE8DA2-03F3-BDF6-4EF2-0BAC893E1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1" y="2533680"/>
            <a:ext cx="5714837" cy="31169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BD5472-1136-6041-EFA1-E4B0AEDE9B09}"/>
              </a:ext>
            </a:extLst>
          </p:cNvPr>
          <p:cNvSpPr txBox="1"/>
          <p:nvPr/>
        </p:nvSpPr>
        <p:spPr>
          <a:xfrm>
            <a:off x="1487485" y="3305789"/>
            <a:ext cx="151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Validation Error</a:t>
            </a:r>
            <a:endParaRPr lang="ko-KR" altLang="en-US" sz="1400" b="1" dirty="0">
              <a:solidFill>
                <a:srgbClr val="004CE4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E22F3-103C-1DC6-EE90-473E510F5637}"/>
              </a:ext>
            </a:extLst>
          </p:cNvPr>
          <p:cNvSpPr txBox="1"/>
          <p:nvPr/>
        </p:nvSpPr>
        <p:spPr>
          <a:xfrm>
            <a:off x="1620835" y="4324319"/>
            <a:ext cx="151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Train Error</a:t>
            </a:r>
            <a:endParaRPr lang="ko-KR" altLang="en-US" sz="1400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101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86DD040-5FF9-B1E2-DC7B-BD5A17988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" r="33636" b="7554"/>
          <a:stretch/>
        </p:blipFill>
        <p:spPr>
          <a:xfrm>
            <a:off x="640793" y="2700632"/>
            <a:ext cx="5352344" cy="270724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23</a:t>
            </a:r>
            <a:endParaRPr lang="ko-KR" altLang="en-US" sz="10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B50BF-CC9F-5E20-52CC-6D09DF86AACA}"/>
              </a:ext>
            </a:extLst>
          </p:cNvPr>
          <p:cNvSpPr txBox="1"/>
          <p:nvPr/>
        </p:nvSpPr>
        <p:spPr>
          <a:xfrm>
            <a:off x="8644484" y="2012690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70BB9-9140-9D76-1A30-04D0C796221B}"/>
              </a:ext>
            </a:extLst>
          </p:cNvPr>
          <p:cNvSpPr txBox="1"/>
          <p:nvPr/>
        </p:nvSpPr>
        <p:spPr>
          <a:xfrm>
            <a:off x="6750115" y="2917345"/>
            <a:ext cx="4444042" cy="23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단순 랜덤 샘플링시 모집단 분포와 표본의 분포 간 </a:t>
            </a:r>
            <a:b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큰 차이 발생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대여소 간 표본 개수를 같게 추출 실시 </a:t>
            </a:r>
            <a:b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365</a:t>
            </a: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</a:t>
            </a:r>
            <a: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* 24</a:t>
            </a: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 </a:t>
            </a:r>
            <a: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 8760</a:t>
            </a: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</a:t>
            </a:r>
            <a:b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8760</a:t>
            </a: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 </a:t>
            </a:r>
            <a: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대여소 개수 </a:t>
            </a:r>
            <a: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 </a:t>
            </a: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대여소 당 표본 개수</a:t>
            </a:r>
            <a:endParaRPr lang="en-US" altLang="ko-KR" sz="1500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1630E-B72A-A78D-7C5C-4486D7C47F06}"/>
              </a:ext>
            </a:extLst>
          </p:cNvPr>
          <p:cNvSpPr/>
          <p:nvPr/>
        </p:nvSpPr>
        <p:spPr>
          <a:xfrm>
            <a:off x="6380717" y="2400942"/>
            <a:ext cx="5182839" cy="3533095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3DA9F4-86BA-0651-651F-E6AC62252E96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C88C7DD-BD12-3CE5-3A75-A31D737FBB0E}"/>
              </a:ext>
            </a:extLst>
          </p:cNvPr>
          <p:cNvGrpSpPr/>
          <p:nvPr/>
        </p:nvGrpSpPr>
        <p:grpSpPr>
          <a:xfrm>
            <a:off x="4489164" y="1450121"/>
            <a:ext cx="4295099" cy="338554"/>
            <a:chOff x="4168469" y="5716682"/>
            <a:chExt cx="3623365" cy="32625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359F6C-5C24-F7B9-EF0D-0738A1889DA2}"/>
                </a:ext>
              </a:extLst>
            </p:cNvPr>
            <p:cNvSpPr txBox="1"/>
            <p:nvPr/>
          </p:nvSpPr>
          <p:spPr>
            <a:xfrm>
              <a:off x="4168469" y="5716682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Sampling</a:t>
              </a:r>
              <a:endParaRPr lang="ko-KR" altLang="en-US" sz="16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05FB56-4768-DE61-BABB-00F199E37754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모집단과 표본의 분포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EA3FC9-1BB1-6E17-31D4-77D7327EB853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B67195-5163-A890-6ADC-FF3BBAFAE9A4}"/>
              </a:ext>
            </a:extLst>
          </p:cNvPr>
          <p:cNvSpPr txBox="1"/>
          <p:nvPr/>
        </p:nvSpPr>
        <p:spPr>
          <a:xfrm>
            <a:off x="1285819" y="2447697"/>
            <a:ext cx="18106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모집단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EB6D7B-990E-1E58-675A-9C8E22E7D9E8}"/>
              </a:ext>
            </a:extLst>
          </p:cNvPr>
          <p:cNvSpPr txBox="1"/>
          <p:nvPr/>
        </p:nvSpPr>
        <p:spPr>
          <a:xfrm>
            <a:off x="3691375" y="2448399"/>
            <a:ext cx="2190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단순 랜덤 샘플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065BF-846B-DC92-A5B2-B74C6468B709}"/>
              </a:ext>
            </a:extLst>
          </p:cNvPr>
          <p:cNvSpPr txBox="1"/>
          <p:nvPr/>
        </p:nvSpPr>
        <p:spPr>
          <a:xfrm>
            <a:off x="483816" y="3777256"/>
            <a:ext cx="28925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납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D9A3B-6B30-50E0-09C5-E039E2970ABD}"/>
              </a:ext>
            </a:extLst>
          </p:cNvPr>
          <p:cNvSpPr txBox="1"/>
          <p:nvPr/>
        </p:nvSpPr>
        <p:spPr>
          <a:xfrm>
            <a:off x="1827136" y="5421306"/>
            <a:ext cx="63031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Index</a:t>
            </a:r>
            <a:endParaRPr lang="ko-KR" altLang="en-US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95B57-1FD1-EC5F-58B7-28D78ED2481D}"/>
              </a:ext>
            </a:extLst>
          </p:cNvPr>
          <p:cNvSpPr txBox="1"/>
          <p:nvPr/>
        </p:nvSpPr>
        <p:spPr>
          <a:xfrm>
            <a:off x="4498426" y="5458700"/>
            <a:ext cx="63031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Index</a:t>
            </a:r>
            <a:endParaRPr lang="ko-KR" altLang="en-US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8BC7B-2FB4-A180-79CD-1544C65CD826}"/>
              </a:ext>
            </a:extLst>
          </p:cNvPr>
          <p:cNvSpPr txBox="1"/>
          <p:nvPr/>
        </p:nvSpPr>
        <p:spPr>
          <a:xfrm>
            <a:off x="3219059" y="3777256"/>
            <a:ext cx="17728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납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량</a:t>
            </a:r>
          </a:p>
        </p:txBody>
      </p:sp>
    </p:spTree>
    <p:extLst>
      <p:ext uri="{BB962C8B-B14F-4D97-AF65-F5344CB8AC3E}">
        <p14:creationId xmlns:p14="http://schemas.microsoft.com/office/powerpoint/2010/main" val="1151262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B4630D0-A01E-4D3D-76AE-931173B34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8"/>
          <a:stretch/>
        </p:blipFill>
        <p:spPr>
          <a:xfrm>
            <a:off x="676537" y="1976841"/>
            <a:ext cx="10887019" cy="367378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24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09163-F8EA-FB2B-3ABC-5D8A7D204355}"/>
              </a:ext>
            </a:extLst>
          </p:cNvPr>
          <p:cNvGrpSpPr/>
          <p:nvPr/>
        </p:nvGrpSpPr>
        <p:grpSpPr>
          <a:xfrm>
            <a:off x="4489164" y="1450121"/>
            <a:ext cx="4295099" cy="338554"/>
            <a:chOff x="4168469" y="5716682"/>
            <a:chExt cx="3623365" cy="3262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DB6372-FB86-8D1D-2E33-178256CE5C19}"/>
                </a:ext>
              </a:extLst>
            </p:cNvPr>
            <p:cNvSpPr txBox="1"/>
            <p:nvPr/>
          </p:nvSpPr>
          <p:spPr>
            <a:xfrm>
              <a:off x="4168469" y="5716682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Sampling</a:t>
              </a:r>
              <a:endParaRPr lang="ko-KR" altLang="en-US" sz="16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697F8D-6865-47FB-D1FD-2667714177BD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샘플링 방법 변경 후 분포 비교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4321F-4FD7-2793-FC57-27FCF8A6ACF2}"/>
              </a:ext>
            </a:extLst>
          </p:cNvPr>
          <p:cNvSpPr txBox="1"/>
          <p:nvPr/>
        </p:nvSpPr>
        <p:spPr>
          <a:xfrm>
            <a:off x="1892175" y="1857616"/>
            <a:ext cx="18106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모집단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DF28A-79DF-2BB8-45DA-E7EC4A8E3D0B}"/>
              </a:ext>
            </a:extLst>
          </p:cNvPr>
          <p:cNvSpPr txBox="1"/>
          <p:nvPr/>
        </p:nvSpPr>
        <p:spPr>
          <a:xfrm>
            <a:off x="5317743" y="1857616"/>
            <a:ext cx="18106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랜덤 샘플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7C4DB3-2C38-E954-BAB6-1424CB2D91E2}"/>
              </a:ext>
            </a:extLst>
          </p:cNvPr>
          <p:cNvSpPr txBox="1"/>
          <p:nvPr/>
        </p:nvSpPr>
        <p:spPr>
          <a:xfrm>
            <a:off x="8258176" y="1857616"/>
            <a:ext cx="3171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대여소당 동일 개수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BD999-22D1-B8BB-28D1-6D2AECC37473}"/>
              </a:ext>
            </a:extLst>
          </p:cNvPr>
          <p:cNvSpPr txBox="1"/>
          <p:nvPr/>
        </p:nvSpPr>
        <p:spPr>
          <a:xfrm>
            <a:off x="491795" y="3687858"/>
            <a:ext cx="28925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납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37430-0235-ECCF-8024-0C1743806104}"/>
              </a:ext>
            </a:extLst>
          </p:cNvPr>
          <p:cNvSpPr txBox="1"/>
          <p:nvPr/>
        </p:nvSpPr>
        <p:spPr>
          <a:xfrm>
            <a:off x="4210050" y="3687858"/>
            <a:ext cx="22175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납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59A0C-CF1D-744B-743A-B41991037FCD}"/>
              </a:ext>
            </a:extLst>
          </p:cNvPr>
          <p:cNvSpPr txBox="1"/>
          <p:nvPr/>
        </p:nvSpPr>
        <p:spPr>
          <a:xfrm>
            <a:off x="7842599" y="3687858"/>
            <a:ext cx="22175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납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2C925-AD6D-2440-06EF-EC44DF14EFF7}"/>
              </a:ext>
            </a:extLst>
          </p:cNvPr>
          <p:cNvSpPr txBox="1"/>
          <p:nvPr/>
        </p:nvSpPr>
        <p:spPr>
          <a:xfrm>
            <a:off x="2340321" y="5741427"/>
            <a:ext cx="7172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Index</a:t>
            </a:r>
            <a:endParaRPr lang="ko-KR" altLang="en-US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5EF75-8715-3B27-8DF6-687F960E12BE}"/>
              </a:ext>
            </a:extLst>
          </p:cNvPr>
          <p:cNvSpPr txBox="1"/>
          <p:nvPr/>
        </p:nvSpPr>
        <p:spPr>
          <a:xfrm>
            <a:off x="5894968" y="5741427"/>
            <a:ext cx="71720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Index</a:t>
            </a:r>
            <a:endParaRPr lang="ko-KR" altLang="en-US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E02798-09FA-B652-8B16-C846F701F92A}"/>
              </a:ext>
            </a:extLst>
          </p:cNvPr>
          <p:cNvSpPr txBox="1"/>
          <p:nvPr/>
        </p:nvSpPr>
        <p:spPr>
          <a:xfrm>
            <a:off x="9599785" y="5741427"/>
            <a:ext cx="71720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Index</a:t>
            </a:r>
            <a:endParaRPr lang="ko-KR" altLang="en-US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632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평행, 폰트이(가) 표시된 사진&#10;&#10;자동 생성된 설명">
            <a:extLst>
              <a:ext uri="{FF2B5EF4-FFF2-40B4-BE49-F238E27FC236}">
                <a16:creationId xmlns:a16="http://schemas.microsoft.com/office/drawing/2014/main" id="{4BA26B99-69FB-BB03-427B-5DA1FC9BC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3"/>
          <a:stretch/>
        </p:blipFill>
        <p:spPr>
          <a:xfrm>
            <a:off x="676537" y="2007872"/>
            <a:ext cx="10887019" cy="367963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25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09163-F8EA-FB2B-3ABC-5D8A7D204355}"/>
              </a:ext>
            </a:extLst>
          </p:cNvPr>
          <p:cNvGrpSpPr/>
          <p:nvPr/>
        </p:nvGrpSpPr>
        <p:grpSpPr>
          <a:xfrm>
            <a:off x="4489164" y="1450121"/>
            <a:ext cx="4295099" cy="338554"/>
            <a:chOff x="4168469" y="5716682"/>
            <a:chExt cx="3623365" cy="3262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DB6372-FB86-8D1D-2E33-178256CE5C19}"/>
                </a:ext>
              </a:extLst>
            </p:cNvPr>
            <p:cNvSpPr txBox="1"/>
            <p:nvPr/>
          </p:nvSpPr>
          <p:spPr>
            <a:xfrm>
              <a:off x="4168469" y="5716682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Sampling</a:t>
              </a:r>
              <a:endParaRPr lang="ko-KR" altLang="en-US" sz="16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697F8D-6865-47FB-D1FD-2667714177BD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샘플링 방법 변경 후 분포 비교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4321F-4FD7-2793-FC57-27FCF8A6ACF2}"/>
              </a:ext>
            </a:extLst>
          </p:cNvPr>
          <p:cNvSpPr txBox="1"/>
          <p:nvPr/>
        </p:nvSpPr>
        <p:spPr>
          <a:xfrm>
            <a:off x="1892175" y="1857616"/>
            <a:ext cx="18106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화양동 모집단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DF28A-79DF-2BB8-45DA-E7EC4A8E3D0B}"/>
              </a:ext>
            </a:extLst>
          </p:cNvPr>
          <p:cNvSpPr txBox="1"/>
          <p:nvPr/>
        </p:nvSpPr>
        <p:spPr>
          <a:xfrm>
            <a:off x="5317743" y="1857616"/>
            <a:ext cx="18106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화양동 랜덤 샘플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22F6A-ADA5-D7B6-D656-894449131E46}"/>
              </a:ext>
            </a:extLst>
          </p:cNvPr>
          <p:cNvSpPr txBox="1"/>
          <p:nvPr/>
        </p:nvSpPr>
        <p:spPr>
          <a:xfrm>
            <a:off x="8258176" y="1857616"/>
            <a:ext cx="3171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화양동 대여소당 동일 개수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BCCEF-6D4E-FC9A-B722-04F270BE93B4}"/>
              </a:ext>
            </a:extLst>
          </p:cNvPr>
          <p:cNvSpPr txBox="1"/>
          <p:nvPr/>
        </p:nvSpPr>
        <p:spPr>
          <a:xfrm>
            <a:off x="491795" y="3687858"/>
            <a:ext cx="28925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납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0A6EA-57D5-202B-6BA0-B415F6A236D2}"/>
              </a:ext>
            </a:extLst>
          </p:cNvPr>
          <p:cNvSpPr txBox="1"/>
          <p:nvPr/>
        </p:nvSpPr>
        <p:spPr>
          <a:xfrm>
            <a:off x="4210050" y="3687858"/>
            <a:ext cx="22175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납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97E68B-CBFA-E1E1-E11C-618A30138ED7}"/>
              </a:ext>
            </a:extLst>
          </p:cNvPr>
          <p:cNvSpPr txBox="1"/>
          <p:nvPr/>
        </p:nvSpPr>
        <p:spPr>
          <a:xfrm>
            <a:off x="7842599" y="3687858"/>
            <a:ext cx="22175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납</a:t>
            </a:r>
            <a:endParaRPr lang="en-US" altLang="ko-KR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A0082-0A87-060F-0D92-46BECBCAE64F}"/>
              </a:ext>
            </a:extLst>
          </p:cNvPr>
          <p:cNvSpPr txBox="1"/>
          <p:nvPr/>
        </p:nvSpPr>
        <p:spPr>
          <a:xfrm>
            <a:off x="2340320" y="5741427"/>
            <a:ext cx="7457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Index</a:t>
            </a:r>
            <a:endParaRPr lang="ko-KR" altLang="en-US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1BD31-4DE6-DAB5-E439-AEEE2AD77DB2}"/>
              </a:ext>
            </a:extLst>
          </p:cNvPr>
          <p:cNvSpPr txBox="1"/>
          <p:nvPr/>
        </p:nvSpPr>
        <p:spPr>
          <a:xfrm>
            <a:off x="5894968" y="5741427"/>
            <a:ext cx="7457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Index</a:t>
            </a:r>
            <a:endParaRPr lang="ko-KR" altLang="en-US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FB421-6FD8-5500-F465-D604BD196760}"/>
              </a:ext>
            </a:extLst>
          </p:cNvPr>
          <p:cNvSpPr txBox="1"/>
          <p:nvPr/>
        </p:nvSpPr>
        <p:spPr>
          <a:xfrm>
            <a:off x="9599785" y="5741427"/>
            <a:ext cx="74577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Index</a:t>
            </a:r>
            <a:endParaRPr lang="ko-KR" altLang="en-US" sz="1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변수 요약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26</a:t>
            </a:r>
            <a:endParaRPr lang="ko-KR" altLang="en-US" sz="10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파생변수 추가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변수 소개 및 근거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B6E305-A69C-CCAD-0111-13B36A36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62979"/>
              </p:ext>
            </p:extLst>
          </p:nvPr>
        </p:nvGraphicFramePr>
        <p:xfrm>
          <a:off x="1005331" y="1864691"/>
          <a:ext cx="10401204" cy="3920884"/>
        </p:xfrm>
        <a:graphic>
          <a:graphicData uri="http://schemas.openxmlformats.org/drawingml/2006/table">
            <a:tbl>
              <a:tblPr/>
              <a:tblGrid>
                <a:gridCol w="1434387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4323221">
                  <a:extLst>
                    <a:ext uri="{9D8B030D-6E8A-4147-A177-3AD203B41FA5}">
                      <a16:colId xmlns:a16="http://schemas.microsoft.com/office/drawing/2014/main" val="316998943"/>
                    </a:ext>
                  </a:extLst>
                </a:gridCol>
                <a:gridCol w="4643596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</a:tblGrid>
              <a:tr h="3243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변수명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설명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근거</a:t>
                      </a:r>
                      <a:endParaRPr lang="en-US" sz="12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44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Temp_sqr</a:t>
                      </a:r>
                      <a:endParaRPr lang="en-US" altLang="ko-KR" sz="12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온도의 제곱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서울시 공유자전거의 수요 예측 모델 개발 </a:t>
                      </a:r>
                      <a:b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임희종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서울시립대학교 경영대학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2019)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44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Station_dist</a:t>
                      </a:r>
                      <a:endParaRPr lang="en-US" altLang="ko-KR" sz="12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대여소로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부터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가장 가까운 </a:t>
                      </a:r>
                      <a:b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버스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or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지하철 정류장의 거리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서울시 역세권의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TOD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환경과 대중교통이용수요 </a:t>
                      </a:r>
                      <a:b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관계분석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문영일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한양대학교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도시대학원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2022)</a:t>
                      </a:r>
                      <a:b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국토정책논평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(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임영태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국토연구원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2009)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25541"/>
                  </a:ext>
                </a:extLst>
              </a:tr>
              <a:tr h="44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Station_type</a:t>
                      </a:r>
                      <a:endParaRPr lang="en-US" altLang="ko-KR" sz="12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가장 가까운 정류장의 종류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Non-Linear Model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→ Boosting Model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78538"/>
                  </a:ext>
                </a:extLst>
              </a:tr>
              <a:tr h="44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Sunny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자전거 타기 좋은 날씨 여부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기상청 날씨 해설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459285"/>
                  </a:ext>
                </a:extLst>
              </a:tr>
              <a:tr h="44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Past_return</a:t>
                      </a:r>
                      <a:br>
                        <a:rPr lang="en-US" altLang="ko-KR" sz="12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</a:br>
                      <a:r>
                        <a:rPr lang="en-US" altLang="ko-KR" sz="12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Past_rent</a:t>
                      </a:r>
                      <a:endParaRPr lang="en-US" altLang="ko-KR" sz="12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지난 시간대의 반납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대여량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대여소에 남아있는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따릉이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수가 수요에 영향을 미칠 수 있다고 생각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517244"/>
                  </a:ext>
                </a:extLst>
              </a:tr>
              <a:tr h="44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Weekend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주말 여부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주말과 주중 간의 수요량 차이 예상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503262"/>
                  </a:ext>
                </a:extLst>
              </a:tr>
              <a:tr h="44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Most_use</a:t>
                      </a:r>
                      <a:endParaRPr lang="en-US" altLang="ko-KR" sz="12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20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대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+ 30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대 인구 수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따릉이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주 이용 고객층인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20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대와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30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대의 인구 점유율이 수요량에 </a:t>
                      </a:r>
                      <a:b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유의한 영향을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줄것으로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예상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40359"/>
                  </a:ext>
                </a:extLst>
              </a:tr>
              <a:tr h="449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Semester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개강 여부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 인구 연령별 분포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이용량이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학생들에게 영향을 많이 받음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4647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FD52728-14DE-11AE-ABFB-641609A7FE6A}"/>
              </a:ext>
            </a:extLst>
          </p:cNvPr>
          <p:cNvSpPr txBox="1"/>
          <p:nvPr/>
        </p:nvSpPr>
        <p:spPr>
          <a:xfrm>
            <a:off x="8787160" y="5785576"/>
            <a:ext cx="2619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* Sunny : </a:t>
            </a:r>
            <a:r>
              <a:rPr lang="ko-KR" altLang="en-US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온도</a:t>
            </a:r>
            <a:r>
              <a:rPr lang="en-US" altLang="ko-KR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습도</a:t>
            </a:r>
            <a:r>
              <a:rPr lang="en-US" altLang="ko-KR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풍속</a:t>
            </a:r>
            <a:r>
              <a:rPr lang="en-US" altLang="ko-KR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강수량</a:t>
            </a:r>
            <a:r>
              <a:rPr lang="en-US" altLang="ko-KR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000" dirty="0">
                <a:solidFill>
                  <a:srgbClr val="004CE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적설량 고려</a:t>
            </a:r>
          </a:p>
        </p:txBody>
      </p:sp>
    </p:spTree>
    <p:extLst>
      <p:ext uri="{BB962C8B-B14F-4D97-AF65-F5344CB8AC3E}">
        <p14:creationId xmlns:p14="http://schemas.microsoft.com/office/powerpoint/2010/main" val="2232347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변수 요약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27</a:t>
            </a:r>
            <a:endParaRPr lang="ko-KR" altLang="en-US" sz="10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선택법 소개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B6E305-A69C-CCAD-0111-13B36A36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135989"/>
              </p:ext>
            </p:extLst>
          </p:nvPr>
        </p:nvGraphicFramePr>
        <p:xfrm>
          <a:off x="1005331" y="2495550"/>
          <a:ext cx="10401204" cy="3183347"/>
        </p:xfrm>
        <a:graphic>
          <a:graphicData uri="http://schemas.openxmlformats.org/drawingml/2006/table">
            <a:tbl>
              <a:tblPr/>
              <a:tblGrid>
                <a:gridCol w="1434387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1434387">
                  <a:extLst>
                    <a:ext uri="{9D8B030D-6E8A-4147-A177-3AD203B41FA5}">
                      <a16:colId xmlns:a16="http://schemas.microsoft.com/office/drawing/2014/main" val="316998943"/>
                    </a:ext>
                  </a:extLst>
                </a:gridCol>
                <a:gridCol w="7532430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</a:tblGrid>
              <a:tr h="6695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 구분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모델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Method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8379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선형</a:t>
                      </a:r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Elastic Net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Stepwise Selection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8379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비선형</a:t>
                      </a:r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Feature Importance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그래프에서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Cutting Point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를 지정하여 </a:t>
                      </a:r>
                      <a:b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</a:b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일정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FI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이하의 변수를 제거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25541"/>
                  </a:ext>
                </a:extLst>
              </a:tr>
              <a:tr h="837946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XGBOOST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Non-Linear Model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→ Boosting Model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78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826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448403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변수 요약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28</a:t>
            </a:r>
            <a:endParaRPr lang="ko-KR" altLang="en-US" sz="10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Feature Importance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활용</a:t>
              </a:r>
            </a:p>
          </p:txBody>
        </p:sp>
      </p:grpSp>
      <p:pic>
        <p:nvPicPr>
          <p:cNvPr id="5" name="그림 4" descr="스케치, 텍스트, 라인, 평행이(가) 표시된 사진&#10;&#10;자동 생성된 설명">
            <a:extLst>
              <a:ext uri="{FF2B5EF4-FFF2-40B4-BE49-F238E27FC236}">
                <a16:creationId xmlns:a16="http://schemas.microsoft.com/office/drawing/2014/main" id="{0CF905FC-8C64-7AE8-D8E1-34CF6285A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4" y="2400942"/>
            <a:ext cx="5503067" cy="3438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590EC2-9835-EFFE-9EF0-EC75FC257737}"/>
              </a:ext>
            </a:extLst>
          </p:cNvPr>
          <p:cNvSpPr txBox="1"/>
          <p:nvPr/>
        </p:nvSpPr>
        <p:spPr>
          <a:xfrm>
            <a:off x="8644484" y="2012690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B2CC6-C2FB-AEC1-2CBA-5FE5785A06C4}"/>
              </a:ext>
            </a:extLst>
          </p:cNvPr>
          <p:cNvSpPr/>
          <p:nvPr/>
        </p:nvSpPr>
        <p:spPr>
          <a:xfrm>
            <a:off x="6380717" y="2400942"/>
            <a:ext cx="5182839" cy="3533095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359B4-6F4E-0F7D-CF50-28BE6C7E2E44}"/>
              </a:ext>
            </a:extLst>
          </p:cNvPr>
          <p:cNvSpPr txBox="1"/>
          <p:nvPr/>
        </p:nvSpPr>
        <p:spPr>
          <a:xfrm>
            <a:off x="6750115" y="3646924"/>
            <a:ext cx="4444042" cy="946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Feature Importance </a:t>
            </a:r>
            <a:r>
              <a:rPr lang="ko-KR" altLang="en-US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예시</a:t>
            </a:r>
            <a:br>
              <a:rPr lang="en-US" altLang="ko-KR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FI &lt; 0.1%</a:t>
            </a:r>
            <a:r>
              <a:rPr lang="ko-KR" altLang="en-US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 변수 제거</a:t>
            </a:r>
            <a:endParaRPr lang="en-US" altLang="ko-KR" sz="1500" b="1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01D108-BFFC-F763-AE61-108B6E4F5466}"/>
              </a:ext>
            </a:extLst>
          </p:cNvPr>
          <p:cNvSpPr/>
          <p:nvPr/>
        </p:nvSpPr>
        <p:spPr>
          <a:xfrm>
            <a:off x="4149831" y="4579752"/>
            <a:ext cx="1793769" cy="116699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D6BCC-F0A8-7E4C-0D3A-588207286489}"/>
              </a:ext>
            </a:extLst>
          </p:cNvPr>
          <p:cNvSpPr txBox="1"/>
          <p:nvPr/>
        </p:nvSpPr>
        <p:spPr>
          <a:xfrm>
            <a:off x="4285305" y="4142151"/>
            <a:ext cx="18106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해당 변수 제거</a:t>
            </a:r>
          </a:p>
        </p:txBody>
      </p:sp>
    </p:spTree>
    <p:extLst>
      <p:ext uri="{BB962C8B-B14F-4D97-AF65-F5344CB8AC3E}">
        <p14:creationId xmlns:p14="http://schemas.microsoft.com/office/powerpoint/2010/main" val="1840139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844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전체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56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30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108188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432536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B47B8-D79C-2940-3196-1E0678A06360}"/>
              </a:ext>
            </a:extLst>
          </p:cNvPr>
          <p:cNvSpPr txBox="1"/>
          <p:nvPr/>
        </p:nvSpPr>
        <p:spPr>
          <a:xfrm>
            <a:off x="4829960" y="843950"/>
            <a:ext cx="261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샘플링 기법에 따른 비교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45535-C981-C053-435D-4C1D5F3DE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8" b="18048"/>
          <a:stretch/>
        </p:blipFill>
        <p:spPr bwMode="auto">
          <a:xfrm>
            <a:off x="1775999" y="1757004"/>
            <a:ext cx="4320000" cy="333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9800B8B-24CB-89E0-C4A8-7055A63C3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2" b="18047"/>
          <a:stretch/>
        </p:blipFill>
        <p:spPr bwMode="auto">
          <a:xfrm>
            <a:off x="6377898" y="1753673"/>
            <a:ext cx="4320000" cy="334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BD3D3-9AE4-9BE1-6E38-74E031ACFA94}"/>
              </a:ext>
            </a:extLst>
          </p:cNvPr>
          <p:cNvSpPr txBox="1"/>
          <p:nvPr/>
        </p:nvSpPr>
        <p:spPr>
          <a:xfrm>
            <a:off x="2104488" y="5100432"/>
            <a:ext cx="11281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Random Forest</a:t>
            </a:r>
            <a:endParaRPr lang="ko-KR" altLang="en-US" sz="1000" dirty="0">
              <a:solidFill>
                <a:srgbClr val="425563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B0A1D-9DC2-D630-217C-F590F84FAB95}"/>
              </a:ext>
            </a:extLst>
          </p:cNvPr>
          <p:cNvSpPr txBox="1"/>
          <p:nvPr/>
        </p:nvSpPr>
        <p:spPr>
          <a:xfrm>
            <a:off x="3332833" y="5097099"/>
            <a:ext cx="89123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Elastic Net</a:t>
            </a:r>
            <a:endParaRPr lang="ko-KR" altLang="en-US" sz="1000" dirty="0">
              <a:solidFill>
                <a:srgbClr val="425563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C53AC-C832-607B-A922-E0F7A31675B6}"/>
              </a:ext>
            </a:extLst>
          </p:cNvPr>
          <p:cNvSpPr txBox="1"/>
          <p:nvPr/>
        </p:nvSpPr>
        <p:spPr>
          <a:xfrm>
            <a:off x="4324251" y="5097099"/>
            <a:ext cx="8200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XGBOOST</a:t>
            </a:r>
            <a:endParaRPr lang="ko-KR" altLang="en-US" sz="1000" dirty="0">
              <a:solidFill>
                <a:srgbClr val="425563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55320-3252-E1D9-CDC4-E58127FEFAFC}"/>
              </a:ext>
            </a:extLst>
          </p:cNvPr>
          <p:cNvSpPr txBox="1"/>
          <p:nvPr/>
        </p:nvSpPr>
        <p:spPr>
          <a:xfrm>
            <a:off x="6755170" y="5100432"/>
            <a:ext cx="11281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Random Forest</a:t>
            </a:r>
            <a:endParaRPr lang="ko-KR" altLang="en-US" sz="1000" dirty="0">
              <a:solidFill>
                <a:srgbClr val="425563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D8EDC3-6954-CFD4-14E8-C148FDDDA5B7}"/>
              </a:ext>
            </a:extLst>
          </p:cNvPr>
          <p:cNvSpPr txBox="1"/>
          <p:nvPr/>
        </p:nvSpPr>
        <p:spPr>
          <a:xfrm>
            <a:off x="7983515" y="5097099"/>
            <a:ext cx="89123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Elastic Net</a:t>
            </a:r>
            <a:endParaRPr lang="ko-KR" altLang="en-US" sz="1000" dirty="0">
              <a:solidFill>
                <a:srgbClr val="425563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870C0-25CD-177A-CA69-D2B92B6C856B}"/>
              </a:ext>
            </a:extLst>
          </p:cNvPr>
          <p:cNvSpPr txBox="1"/>
          <p:nvPr/>
        </p:nvSpPr>
        <p:spPr>
          <a:xfrm>
            <a:off x="8974933" y="5097099"/>
            <a:ext cx="82002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XGBOOST</a:t>
            </a:r>
            <a:endParaRPr lang="ko-KR" altLang="en-US" sz="1000" dirty="0">
              <a:solidFill>
                <a:srgbClr val="425563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E18DB-987D-55E9-7759-9A77CAE06A6C}"/>
              </a:ext>
            </a:extLst>
          </p:cNvPr>
          <p:cNvSpPr txBox="1"/>
          <p:nvPr/>
        </p:nvSpPr>
        <p:spPr>
          <a:xfrm>
            <a:off x="482904" y="2660543"/>
            <a:ext cx="1131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Sampling </a:t>
            </a:r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기법에 따라 성능에서</a:t>
            </a:r>
            <a:endParaRPr lang="en-US" altLang="ko-KR" sz="3600" dirty="0"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  <a:p>
            <a:pPr algn="ctr"/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큰 차이를 보이지 않음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8B77E-3906-7E63-C1BC-005A2BFF9C40}"/>
              </a:ext>
            </a:extLst>
          </p:cNvPr>
          <p:cNvSpPr txBox="1"/>
          <p:nvPr/>
        </p:nvSpPr>
        <p:spPr>
          <a:xfrm>
            <a:off x="2146574" y="1458001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모델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25BA9-674D-7BB4-1C4C-39C4FC767B60}"/>
              </a:ext>
            </a:extLst>
          </p:cNvPr>
          <p:cNvSpPr txBox="1"/>
          <p:nvPr/>
        </p:nvSpPr>
        <p:spPr>
          <a:xfrm>
            <a:off x="6681634" y="1474726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화양동 모델</a:t>
            </a:r>
          </a:p>
        </p:txBody>
      </p:sp>
    </p:spTree>
    <p:extLst>
      <p:ext uri="{BB962C8B-B14F-4D97-AF65-F5344CB8AC3E}">
        <p14:creationId xmlns:p14="http://schemas.microsoft.com/office/powerpoint/2010/main" val="9608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 animBg="1"/>
      <p:bldP spid="2" grpId="0"/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86C6068-BC2D-A016-B905-0A3FE7628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" b="18478"/>
          <a:stretch/>
        </p:blipFill>
        <p:spPr bwMode="auto">
          <a:xfrm>
            <a:off x="429216" y="1629639"/>
            <a:ext cx="4320000" cy="334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F0A2AB-DDAA-BA43-9E59-8D9453772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 b="18267"/>
          <a:stretch/>
        </p:blipFill>
        <p:spPr bwMode="auto">
          <a:xfrm>
            <a:off x="4068253" y="1629639"/>
            <a:ext cx="4320000" cy="334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2448BB8-B2D4-6D73-3D34-AA52CE0D4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" b="18548"/>
          <a:stretch/>
        </p:blipFill>
        <p:spPr bwMode="auto">
          <a:xfrm>
            <a:off x="7707290" y="1626058"/>
            <a:ext cx="4320000" cy="335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31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108188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432536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B47B8-D79C-2940-3196-1E0678A06360}"/>
              </a:ext>
            </a:extLst>
          </p:cNvPr>
          <p:cNvSpPr txBox="1"/>
          <p:nvPr/>
        </p:nvSpPr>
        <p:spPr>
          <a:xfrm>
            <a:off x="4694185" y="846267"/>
            <a:ext cx="293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파생 변수 추가에 따른 비교</a:t>
            </a:r>
            <a:endParaRPr lang="ko-KR" altLang="en-US" sz="2000" dirty="0">
              <a:solidFill>
                <a:srgbClr val="42556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9185A7-07BC-0591-42DD-3D0492814B46}"/>
              </a:ext>
            </a:extLst>
          </p:cNvPr>
          <p:cNvGrpSpPr/>
          <p:nvPr/>
        </p:nvGrpSpPr>
        <p:grpSpPr>
          <a:xfrm>
            <a:off x="820113" y="5007806"/>
            <a:ext cx="3039790" cy="249554"/>
            <a:chOff x="820113" y="5007806"/>
            <a:chExt cx="3039790" cy="249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EBD3D3-9AE4-9BE1-6E38-74E031ACFA94}"/>
                </a:ext>
              </a:extLst>
            </p:cNvPr>
            <p:cNvSpPr txBox="1"/>
            <p:nvPr/>
          </p:nvSpPr>
          <p:spPr>
            <a:xfrm>
              <a:off x="820113" y="5011139"/>
              <a:ext cx="112816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Random Forest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1B0A1D-9DC2-D630-217C-F590F84FAB95}"/>
                </a:ext>
              </a:extLst>
            </p:cNvPr>
            <p:cNvSpPr txBox="1"/>
            <p:nvPr/>
          </p:nvSpPr>
          <p:spPr>
            <a:xfrm>
              <a:off x="2048458" y="5007806"/>
              <a:ext cx="8912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Elastic Net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3C53AC-C832-607B-A922-E0F7A31675B6}"/>
                </a:ext>
              </a:extLst>
            </p:cNvPr>
            <p:cNvSpPr txBox="1"/>
            <p:nvPr/>
          </p:nvSpPr>
          <p:spPr>
            <a:xfrm>
              <a:off x="3039876" y="5007806"/>
              <a:ext cx="8200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XGBOOST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1414E9-BA7D-9314-7F3C-2ACAB011D609}"/>
              </a:ext>
            </a:extLst>
          </p:cNvPr>
          <p:cNvSpPr txBox="1"/>
          <p:nvPr/>
        </p:nvSpPr>
        <p:spPr>
          <a:xfrm>
            <a:off x="786492" y="1352640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모델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6B47D-6E31-996F-BEB4-F4E72130F700}"/>
              </a:ext>
            </a:extLst>
          </p:cNvPr>
          <p:cNvSpPr txBox="1"/>
          <p:nvPr/>
        </p:nvSpPr>
        <p:spPr>
          <a:xfrm>
            <a:off x="4387462" y="1352640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화양동 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B2CAD-396D-7B3A-B7CC-2B696A6CCB7A}"/>
              </a:ext>
            </a:extLst>
          </p:cNvPr>
          <p:cNvSpPr txBox="1"/>
          <p:nvPr/>
        </p:nvSpPr>
        <p:spPr>
          <a:xfrm>
            <a:off x="7942439" y="1352640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개별 대여소 모델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0A7CBD-9CDF-F7B6-8E5D-A8CDEA0DFB6B}"/>
              </a:ext>
            </a:extLst>
          </p:cNvPr>
          <p:cNvGrpSpPr/>
          <p:nvPr/>
        </p:nvGrpSpPr>
        <p:grpSpPr>
          <a:xfrm>
            <a:off x="4408789" y="5007806"/>
            <a:ext cx="3039790" cy="249554"/>
            <a:chOff x="820113" y="5007806"/>
            <a:chExt cx="3039790" cy="249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6505A-693A-CF6C-91EA-5E388719B370}"/>
                </a:ext>
              </a:extLst>
            </p:cNvPr>
            <p:cNvSpPr txBox="1"/>
            <p:nvPr/>
          </p:nvSpPr>
          <p:spPr>
            <a:xfrm>
              <a:off x="820113" y="5011139"/>
              <a:ext cx="112816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Random Forest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671660-D465-12F7-5204-0770C07C62FA}"/>
                </a:ext>
              </a:extLst>
            </p:cNvPr>
            <p:cNvSpPr txBox="1"/>
            <p:nvPr/>
          </p:nvSpPr>
          <p:spPr>
            <a:xfrm>
              <a:off x="2048458" y="5007806"/>
              <a:ext cx="8912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Elastic Net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60B73-02C5-348C-85E2-C979ADA662F4}"/>
                </a:ext>
              </a:extLst>
            </p:cNvPr>
            <p:cNvSpPr txBox="1"/>
            <p:nvPr/>
          </p:nvSpPr>
          <p:spPr>
            <a:xfrm>
              <a:off x="3039876" y="5007806"/>
              <a:ext cx="8200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XGBOOST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C1645B-C214-554C-C189-72835E8FBEE6}"/>
              </a:ext>
            </a:extLst>
          </p:cNvPr>
          <p:cNvGrpSpPr/>
          <p:nvPr/>
        </p:nvGrpSpPr>
        <p:grpSpPr>
          <a:xfrm>
            <a:off x="8045882" y="5007806"/>
            <a:ext cx="3039790" cy="249554"/>
            <a:chOff x="820113" y="5007806"/>
            <a:chExt cx="3039790" cy="2495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0774D2-E9B8-CC8F-0123-70F7474AF035}"/>
                </a:ext>
              </a:extLst>
            </p:cNvPr>
            <p:cNvSpPr txBox="1"/>
            <p:nvPr/>
          </p:nvSpPr>
          <p:spPr>
            <a:xfrm>
              <a:off x="820113" y="5011139"/>
              <a:ext cx="112816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Random Forest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CDA616-271A-5AA7-46B2-EC435F0DC0A4}"/>
                </a:ext>
              </a:extLst>
            </p:cNvPr>
            <p:cNvSpPr txBox="1"/>
            <p:nvPr/>
          </p:nvSpPr>
          <p:spPr>
            <a:xfrm>
              <a:off x="2048458" y="5007806"/>
              <a:ext cx="8912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Elastic Net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604EB5-7FF7-0EA8-C9DF-75656838713A}"/>
                </a:ext>
              </a:extLst>
            </p:cNvPr>
            <p:cNvSpPr txBox="1"/>
            <p:nvPr/>
          </p:nvSpPr>
          <p:spPr>
            <a:xfrm>
              <a:off x="3039876" y="5007806"/>
              <a:ext cx="8200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XGBOOST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3BB8C5C-8104-B57B-3EAC-36E7F5F1FAEE}"/>
              </a:ext>
            </a:extLst>
          </p:cNvPr>
          <p:cNvSpPr txBox="1"/>
          <p:nvPr/>
        </p:nvSpPr>
        <p:spPr>
          <a:xfrm>
            <a:off x="510693" y="2682816"/>
            <a:ext cx="1131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파생 변수 추가에 따라</a:t>
            </a:r>
            <a:br>
              <a:rPr lang="en-US" altLang="ko-KR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</a:br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대부분의 모델에서 성능 상승</a:t>
            </a:r>
          </a:p>
        </p:txBody>
      </p:sp>
    </p:spTree>
    <p:extLst>
      <p:ext uri="{BB962C8B-B14F-4D97-AF65-F5344CB8AC3E}">
        <p14:creationId xmlns:p14="http://schemas.microsoft.com/office/powerpoint/2010/main" val="30454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 animBg="1"/>
      <p:bldP spid="2" grpId="0"/>
      <p:bldP spid="15" grpId="0" animBg="1"/>
      <p:bldP spid="16" grpId="0" animBg="1"/>
      <p:bldP spid="17" grpId="0" animBg="1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DAD87E-FEEE-A50C-4C0E-733F7AD29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" b="18686"/>
          <a:stretch/>
        </p:blipFill>
        <p:spPr bwMode="auto">
          <a:xfrm>
            <a:off x="491811" y="1660131"/>
            <a:ext cx="4320000" cy="33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B6A1CA-E93F-B63B-DE6A-6FC86987F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" b="18449"/>
          <a:stretch/>
        </p:blipFill>
        <p:spPr bwMode="auto">
          <a:xfrm>
            <a:off x="4122073" y="1672517"/>
            <a:ext cx="4320000" cy="334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E5C5FB6-5997-4D7E-BC01-F628A805F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" b="18239"/>
          <a:stretch/>
        </p:blipFill>
        <p:spPr bwMode="auto">
          <a:xfrm>
            <a:off x="7733453" y="1660131"/>
            <a:ext cx="4320000" cy="335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32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108188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432536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B47B8-D79C-2940-3196-1E0678A06360}"/>
              </a:ext>
            </a:extLst>
          </p:cNvPr>
          <p:cNvSpPr txBox="1"/>
          <p:nvPr/>
        </p:nvSpPr>
        <p:spPr>
          <a:xfrm>
            <a:off x="4946457" y="846595"/>
            <a:ext cx="238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변수 선택에 따른 비교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9185A7-07BC-0591-42DD-3D0492814B46}"/>
              </a:ext>
            </a:extLst>
          </p:cNvPr>
          <p:cNvGrpSpPr/>
          <p:nvPr/>
        </p:nvGrpSpPr>
        <p:grpSpPr>
          <a:xfrm>
            <a:off x="820113" y="5007806"/>
            <a:ext cx="3039790" cy="249554"/>
            <a:chOff x="820113" y="5007806"/>
            <a:chExt cx="3039790" cy="249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EBD3D3-9AE4-9BE1-6E38-74E031ACFA94}"/>
                </a:ext>
              </a:extLst>
            </p:cNvPr>
            <p:cNvSpPr txBox="1"/>
            <p:nvPr/>
          </p:nvSpPr>
          <p:spPr>
            <a:xfrm>
              <a:off x="820113" y="5011139"/>
              <a:ext cx="112816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Random Forest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1B0A1D-9DC2-D630-217C-F590F84FAB95}"/>
                </a:ext>
              </a:extLst>
            </p:cNvPr>
            <p:cNvSpPr txBox="1"/>
            <p:nvPr/>
          </p:nvSpPr>
          <p:spPr>
            <a:xfrm>
              <a:off x="2048458" y="5007806"/>
              <a:ext cx="8912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Elastic Net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3C53AC-C832-607B-A922-E0F7A31675B6}"/>
                </a:ext>
              </a:extLst>
            </p:cNvPr>
            <p:cNvSpPr txBox="1"/>
            <p:nvPr/>
          </p:nvSpPr>
          <p:spPr>
            <a:xfrm>
              <a:off x="3039876" y="5007806"/>
              <a:ext cx="8200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XGBOOST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1414E9-BA7D-9314-7F3C-2ACAB011D609}"/>
              </a:ext>
            </a:extLst>
          </p:cNvPr>
          <p:cNvSpPr txBox="1"/>
          <p:nvPr/>
        </p:nvSpPr>
        <p:spPr>
          <a:xfrm>
            <a:off x="786492" y="1388852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모델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A6B47D-6E31-996F-BEB4-F4E72130F700}"/>
              </a:ext>
            </a:extLst>
          </p:cNvPr>
          <p:cNvSpPr txBox="1"/>
          <p:nvPr/>
        </p:nvSpPr>
        <p:spPr>
          <a:xfrm>
            <a:off x="4387462" y="1388852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화양동 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B2CAD-396D-7B3A-B7CC-2B696A6CCB7A}"/>
              </a:ext>
            </a:extLst>
          </p:cNvPr>
          <p:cNvSpPr txBox="1"/>
          <p:nvPr/>
        </p:nvSpPr>
        <p:spPr>
          <a:xfrm>
            <a:off x="7942439" y="1388852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개별 대여소 모델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A0A7CBD-9CDF-F7B6-8E5D-A8CDEA0DFB6B}"/>
              </a:ext>
            </a:extLst>
          </p:cNvPr>
          <p:cNvGrpSpPr/>
          <p:nvPr/>
        </p:nvGrpSpPr>
        <p:grpSpPr>
          <a:xfrm>
            <a:off x="4408789" y="5007806"/>
            <a:ext cx="3039790" cy="249554"/>
            <a:chOff x="820113" y="5007806"/>
            <a:chExt cx="3039790" cy="249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6505A-693A-CF6C-91EA-5E388719B370}"/>
                </a:ext>
              </a:extLst>
            </p:cNvPr>
            <p:cNvSpPr txBox="1"/>
            <p:nvPr/>
          </p:nvSpPr>
          <p:spPr>
            <a:xfrm>
              <a:off x="820113" y="5011139"/>
              <a:ext cx="112816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Random Forest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671660-D465-12F7-5204-0770C07C62FA}"/>
                </a:ext>
              </a:extLst>
            </p:cNvPr>
            <p:cNvSpPr txBox="1"/>
            <p:nvPr/>
          </p:nvSpPr>
          <p:spPr>
            <a:xfrm>
              <a:off x="2048458" y="5007806"/>
              <a:ext cx="8912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Elastic Net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60B73-02C5-348C-85E2-C979ADA662F4}"/>
                </a:ext>
              </a:extLst>
            </p:cNvPr>
            <p:cNvSpPr txBox="1"/>
            <p:nvPr/>
          </p:nvSpPr>
          <p:spPr>
            <a:xfrm>
              <a:off x="3039876" y="5007806"/>
              <a:ext cx="8200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XGBOOST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C1645B-C214-554C-C189-72835E8FBEE6}"/>
              </a:ext>
            </a:extLst>
          </p:cNvPr>
          <p:cNvGrpSpPr/>
          <p:nvPr/>
        </p:nvGrpSpPr>
        <p:grpSpPr>
          <a:xfrm>
            <a:off x="8045882" y="5007806"/>
            <a:ext cx="3039790" cy="249554"/>
            <a:chOff x="820113" y="5007806"/>
            <a:chExt cx="3039790" cy="2495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0774D2-E9B8-CC8F-0123-70F7474AF035}"/>
                </a:ext>
              </a:extLst>
            </p:cNvPr>
            <p:cNvSpPr txBox="1"/>
            <p:nvPr/>
          </p:nvSpPr>
          <p:spPr>
            <a:xfrm>
              <a:off x="820113" y="5011139"/>
              <a:ext cx="112816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Random Forest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CDA616-271A-5AA7-46B2-EC435F0DC0A4}"/>
                </a:ext>
              </a:extLst>
            </p:cNvPr>
            <p:cNvSpPr txBox="1"/>
            <p:nvPr/>
          </p:nvSpPr>
          <p:spPr>
            <a:xfrm>
              <a:off x="2048458" y="5007806"/>
              <a:ext cx="89123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Elastic Net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604EB5-7FF7-0EA8-C9DF-75656838713A}"/>
                </a:ext>
              </a:extLst>
            </p:cNvPr>
            <p:cNvSpPr txBox="1"/>
            <p:nvPr/>
          </p:nvSpPr>
          <p:spPr>
            <a:xfrm>
              <a:off x="3039876" y="5007806"/>
              <a:ext cx="8200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XGBOOST</a:t>
              </a:r>
              <a:endParaRPr lang="ko-KR" altLang="en-US" sz="1000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1C4559-0CEC-72AA-1E88-5AAC7EF2A90D}"/>
              </a:ext>
            </a:extLst>
          </p:cNvPr>
          <p:cNvSpPr txBox="1"/>
          <p:nvPr/>
        </p:nvSpPr>
        <p:spPr>
          <a:xfrm>
            <a:off x="510693" y="2682816"/>
            <a:ext cx="1131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변수 선택에 따라</a:t>
            </a:r>
            <a:endParaRPr lang="en-US" altLang="ko-KR" sz="3600" dirty="0"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  <a:p>
            <a:pPr algn="ctr"/>
            <a:r>
              <a:rPr lang="ko-KR" altLang="en-US" sz="36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대부분의 모델에서 성능 상승</a:t>
            </a:r>
          </a:p>
        </p:txBody>
      </p:sp>
    </p:spTree>
    <p:extLst>
      <p:ext uri="{BB962C8B-B14F-4D97-AF65-F5344CB8AC3E}">
        <p14:creationId xmlns:p14="http://schemas.microsoft.com/office/powerpoint/2010/main" val="84087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 animBg="1"/>
      <p:bldP spid="2" grpId="0"/>
      <p:bldP spid="15" grpId="0" animBg="1"/>
      <p:bldP spid="16" grpId="0" animBg="1"/>
      <p:bldP spid="17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33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108188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432536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34FD4EB-F230-6EBF-3693-8AFD810C4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195461"/>
              </p:ext>
            </p:extLst>
          </p:nvPr>
        </p:nvGraphicFramePr>
        <p:xfrm>
          <a:off x="399686" y="1630828"/>
          <a:ext cx="11497112" cy="1924369"/>
        </p:xfrm>
        <a:graphic>
          <a:graphicData uri="http://schemas.openxmlformats.org/drawingml/2006/table">
            <a:tbl>
              <a:tblPr/>
              <a:tblGrid>
                <a:gridCol w="1392900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2526053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2526053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  <a:gridCol w="2526053">
                  <a:extLst>
                    <a:ext uri="{9D8B030D-6E8A-4147-A177-3AD203B41FA5}">
                      <a16:colId xmlns:a16="http://schemas.microsoft.com/office/drawing/2014/main" val="158813042"/>
                    </a:ext>
                  </a:extLst>
                </a:gridCol>
                <a:gridCol w="2526053">
                  <a:extLst>
                    <a:ext uri="{9D8B030D-6E8A-4147-A177-3AD203B41FA5}">
                      <a16:colId xmlns:a16="http://schemas.microsoft.com/office/drawing/2014/main" val="3031165510"/>
                    </a:ext>
                  </a:extLst>
                </a:gridCol>
              </a:tblGrid>
              <a:tr h="2321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구 분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 델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Sampling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파생변수 추가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변수 선택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5499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</a:t>
                      </a:r>
                      <a:endParaRPr lang="en-US" altLang="ko-KR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 Forest</a:t>
                      </a:r>
                      <a:endParaRPr lang="ko-KR" altLang="en-US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5499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</a:t>
                      </a:r>
                      <a:endParaRPr lang="en-US" altLang="ko-KR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XGBOOST</a:t>
                      </a:r>
                      <a:endParaRPr lang="ko-KR" altLang="en-US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299225"/>
                  </a:ext>
                </a:extLst>
              </a:tr>
              <a:tr h="5499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</a:t>
                      </a:r>
                      <a:endParaRPr lang="en-US" altLang="ko-KR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 Forest</a:t>
                      </a:r>
                      <a:endParaRPr lang="ko-KR" altLang="en-US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5472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C933F90-9B62-B616-725A-8B24BB74A133}"/>
              </a:ext>
            </a:extLst>
          </p:cNvPr>
          <p:cNvSpPr txBox="1"/>
          <p:nvPr/>
        </p:nvSpPr>
        <p:spPr>
          <a:xfrm>
            <a:off x="399686" y="1192690"/>
            <a:ext cx="174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대여량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764DAEB-3493-5908-F691-4B0418B06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334434"/>
              </p:ext>
            </p:extLst>
          </p:nvPr>
        </p:nvGraphicFramePr>
        <p:xfrm>
          <a:off x="399686" y="4025913"/>
          <a:ext cx="11497112" cy="1924369"/>
        </p:xfrm>
        <a:graphic>
          <a:graphicData uri="http://schemas.openxmlformats.org/drawingml/2006/table">
            <a:tbl>
              <a:tblPr/>
              <a:tblGrid>
                <a:gridCol w="1392900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2526053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2526053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  <a:gridCol w="2526053">
                  <a:extLst>
                    <a:ext uri="{9D8B030D-6E8A-4147-A177-3AD203B41FA5}">
                      <a16:colId xmlns:a16="http://schemas.microsoft.com/office/drawing/2014/main" val="158813042"/>
                    </a:ext>
                  </a:extLst>
                </a:gridCol>
                <a:gridCol w="2526053">
                  <a:extLst>
                    <a:ext uri="{9D8B030D-6E8A-4147-A177-3AD203B41FA5}">
                      <a16:colId xmlns:a16="http://schemas.microsoft.com/office/drawing/2014/main" val="3031165510"/>
                    </a:ext>
                  </a:extLst>
                </a:gridCol>
              </a:tblGrid>
              <a:tr h="2321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구 분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모 델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Sampling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파생변수 추가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변수 선택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5499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개별</a:t>
                      </a:r>
                      <a:endParaRPr lang="en-US" altLang="ko-KR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 Forest</a:t>
                      </a:r>
                      <a:endParaRPr lang="ko-KR" altLang="en-US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5499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화양동</a:t>
                      </a:r>
                      <a:endParaRPr lang="en-US" altLang="ko-KR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XGBOOST</a:t>
                      </a:r>
                      <a:endParaRPr lang="ko-KR" altLang="en-US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299225"/>
                  </a:ext>
                </a:extLst>
              </a:tr>
              <a:tr h="5499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광진구</a:t>
                      </a:r>
                      <a:endParaRPr lang="en-US" altLang="ko-KR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XGBOOST</a:t>
                      </a:r>
                      <a:endParaRPr lang="ko-KR" altLang="en-US" sz="1600" b="0" i="0" u="none" strike="noStrike" dirty="0">
                        <a:solidFill>
                          <a:srgbClr val="425563"/>
                        </a:solidFill>
                        <a:effectLst/>
                        <a:latin typeface="Pretendard SemiBold" panose="020B0600000101010101" charset="-127"/>
                        <a:ea typeface="Pretendard SemiBold" panose="020B0600000101010101" charset="-127"/>
                        <a:cs typeface="Pretendard SemiBold" panose="020B0600000101010101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Random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425563"/>
                          </a:solidFill>
                          <a:effectLst/>
                          <a:latin typeface="Pretendard SemiBold" panose="020B0600000101010101" charset="-127"/>
                          <a:ea typeface="Pretendard SemiBold" panose="020B0600000101010101" charset="-127"/>
                          <a:cs typeface="Pretendard SemiBold" panose="020B0600000101010101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54723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B9277E9-3830-861B-03E9-A0E9A8082678}"/>
              </a:ext>
            </a:extLst>
          </p:cNvPr>
          <p:cNvSpPr txBox="1"/>
          <p:nvPr/>
        </p:nvSpPr>
        <p:spPr>
          <a:xfrm>
            <a:off x="381740" y="3601012"/>
            <a:ext cx="174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반납량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02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F9DF207-DC5F-3A65-7424-77C85B88D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" b="5702"/>
          <a:stretch/>
        </p:blipFill>
        <p:spPr bwMode="auto">
          <a:xfrm>
            <a:off x="523449" y="1306130"/>
            <a:ext cx="6190592" cy="45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34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108188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432536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B47B8-D79C-2940-3196-1E0678A06360}"/>
              </a:ext>
            </a:extLst>
          </p:cNvPr>
          <p:cNvSpPr txBox="1"/>
          <p:nvPr/>
        </p:nvSpPr>
        <p:spPr>
          <a:xfrm>
            <a:off x="5521227" y="822010"/>
            <a:ext cx="114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최종 결론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9185A7-07BC-0591-42DD-3D0492814B46}"/>
              </a:ext>
            </a:extLst>
          </p:cNvPr>
          <p:cNvGrpSpPr/>
          <p:nvPr/>
        </p:nvGrpSpPr>
        <p:grpSpPr>
          <a:xfrm>
            <a:off x="1461277" y="5852507"/>
            <a:ext cx="2972957" cy="256515"/>
            <a:chOff x="1331072" y="5005261"/>
            <a:chExt cx="2100530" cy="2565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EBD3D3-9AE4-9BE1-6E38-74E031ACFA94}"/>
                </a:ext>
              </a:extLst>
            </p:cNvPr>
            <p:cNvSpPr txBox="1"/>
            <p:nvPr/>
          </p:nvSpPr>
          <p:spPr>
            <a:xfrm>
              <a:off x="1331072" y="5015555"/>
              <a:ext cx="44092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개별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1B0A1D-9DC2-D630-217C-F590F84FAB95}"/>
                </a:ext>
              </a:extLst>
            </p:cNvPr>
            <p:cNvSpPr txBox="1"/>
            <p:nvPr/>
          </p:nvSpPr>
          <p:spPr>
            <a:xfrm>
              <a:off x="2167693" y="5005262"/>
              <a:ext cx="54343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화양동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3C53AC-C832-607B-A922-E0F7A31675B6}"/>
                </a:ext>
              </a:extLst>
            </p:cNvPr>
            <p:cNvSpPr txBox="1"/>
            <p:nvPr/>
          </p:nvSpPr>
          <p:spPr>
            <a:xfrm>
              <a:off x="3066611" y="5005261"/>
              <a:ext cx="3649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광진구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1414E9-BA7D-9314-7F3C-2ACAB011D609}"/>
              </a:ext>
            </a:extLst>
          </p:cNvPr>
          <p:cNvSpPr txBox="1"/>
          <p:nvPr/>
        </p:nvSpPr>
        <p:spPr>
          <a:xfrm>
            <a:off x="1255512" y="1029131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대여량</a:t>
            </a:r>
            <a:endParaRPr lang="ko-KR" altLang="en-US" sz="1200" dirty="0">
              <a:solidFill>
                <a:srgbClr val="425563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43BFB-4F25-EFAB-E108-4D3DACB6AEC0}"/>
              </a:ext>
            </a:extLst>
          </p:cNvPr>
          <p:cNvSpPr txBox="1"/>
          <p:nvPr/>
        </p:nvSpPr>
        <p:spPr>
          <a:xfrm>
            <a:off x="8969450" y="1340523"/>
            <a:ext cx="48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결론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6FEAF0-2B51-5684-AE22-1AABE8DA41C3}"/>
              </a:ext>
            </a:extLst>
          </p:cNvPr>
          <p:cNvSpPr/>
          <p:nvPr/>
        </p:nvSpPr>
        <p:spPr>
          <a:xfrm>
            <a:off x="6890327" y="1683946"/>
            <a:ext cx="4673229" cy="4250092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A786E-9BD8-C32F-7330-2F54DED16379}"/>
              </a:ext>
            </a:extLst>
          </p:cNvPr>
          <p:cNvSpPr txBox="1"/>
          <p:nvPr/>
        </p:nvSpPr>
        <p:spPr>
          <a:xfrm>
            <a:off x="7204969" y="2052146"/>
            <a:ext cx="4444042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개별 모델 </a:t>
            </a:r>
            <a:endParaRPr lang="en-US" altLang="ko-KR" sz="1500" b="1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Random Forest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변수선택 </a:t>
            </a: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화양동 모델</a:t>
            </a:r>
            <a:endParaRPr lang="en-US" altLang="ko-KR" sz="1500" b="1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XGBOOST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Random</a:t>
            </a:r>
            <a:r>
              <a:rPr lang="ko-KR" altLang="en-US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Sampling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변수선택 </a:t>
            </a: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광진구 모델</a:t>
            </a:r>
            <a:endParaRPr lang="en-US" altLang="ko-KR" sz="1500" b="1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Random Forest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Random Sampling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변수선택</a:t>
            </a: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O</a:t>
            </a:r>
          </a:p>
        </p:txBody>
      </p:sp>
      <p:sp>
        <p:nvSpPr>
          <p:cNvPr id="14" name="화살표: 위쪽/아래쪽 13">
            <a:extLst>
              <a:ext uri="{FF2B5EF4-FFF2-40B4-BE49-F238E27FC236}">
                <a16:creationId xmlns:a16="http://schemas.microsoft.com/office/drawing/2014/main" id="{B072616B-619D-30CF-DB91-5C298381258D}"/>
              </a:ext>
            </a:extLst>
          </p:cNvPr>
          <p:cNvSpPr/>
          <p:nvPr/>
        </p:nvSpPr>
        <p:spPr>
          <a:xfrm>
            <a:off x="3452626" y="1683946"/>
            <a:ext cx="104775" cy="209940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D2A73-52D5-6228-E1A7-26C237992282}"/>
              </a:ext>
            </a:extLst>
          </p:cNvPr>
          <p:cNvSpPr txBox="1"/>
          <p:nvPr/>
        </p:nvSpPr>
        <p:spPr>
          <a:xfrm>
            <a:off x="3034351" y="2595147"/>
            <a:ext cx="501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4CE4"/>
                </a:solidFill>
              </a:rPr>
              <a:t>0.33</a:t>
            </a:r>
          </a:p>
        </p:txBody>
      </p:sp>
      <p:sp>
        <p:nvSpPr>
          <p:cNvPr id="29" name="화살표: 위쪽/아래쪽 28">
            <a:extLst>
              <a:ext uri="{FF2B5EF4-FFF2-40B4-BE49-F238E27FC236}">
                <a16:creationId xmlns:a16="http://schemas.microsoft.com/office/drawing/2014/main" id="{414F8108-84D4-B219-AC4E-BADDEAB61C86}"/>
              </a:ext>
            </a:extLst>
          </p:cNvPr>
          <p:cNvSpPr/>
          <p:nvPr/>
        </p:nvSpPr>
        <p:spPr>
          <a:xfrm>
            <a:off x="2237507" y="3783347"/>
            <a:ext cx="104775" cy="1669751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F5F5DE-C680-A444-3A26-B7A220173E8E}"/>
              </a:ext>
            </a:extLst>
          </p:cNvPr>
          <p:cNvSpPr txBox="1"/>
          <p:nvPr/>
        </p:nvSpPr>
        <p:spPr>
          <a:xfrm>
            <a:off x="1840700" y="4479722"/>
            <a:ext cx="501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4CE4"/>
                </a:solidFill>
              </a:rPr>
              <a:t>0.26</a:t>
            </a:r>
          </a:p>
        </p:txBody>
      </p:sp>
    </p:spTree>
    <p:extLst>
      <p:ext uri="{BB962C8B-B14F-4D97-AF65-F5344CB8AC3E}">
        <p14:creationId xmlns:p14="http://schemas.microsoft.com/office/powerpoint/2010/main" val="3477671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5D4BADC-34AD-CCAC-8C28-266FD63B9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6" b="5680"/>
          <a:stretch/>
        </p:blipFill>
        <p:spPr bwMode="auto">
          <a:xfrm>
            <a:off x="819038" y="1011772"/>
            <a:ext cx="5696061" cy="484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35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108188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432536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B47B8-D79C-2940-3196-1E0678A06360}"/>
              </a:ext>
            </a:extLst>
          </p:cNvPr>
          <p:cNvSpPr txBox="1"/>
          <p:nvPr/>
        </p:nvSpPr>
        <p:spPr>
          <a:xfrm>
            <a:off x="5521227" y="822010"/>
            <a:ext cx="114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최종 결론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9185A7-07BC-0591-42DD-3D0492814B46}"/>
              </a:ext>
            </a:extLst>
          </p:cNvPr>
          <p:cNvGrpSpPr/>
          <p:nvPr/>
        </p:nvGrpSpPr>
        <p:grpSpPr>
          <a:xfrm>
            <a:off x="1673954" y="5846228"/>
            <a:ext cx="2749506" cy="264356"/>
            <a:chOff x="1430120" y="4997420"/>
            <a:chExt cx="1942651" cy="2643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EBD3D3-9AE4-9BE1-6E38-74E031ACFA94}"/>
                </a:ext>
              </a:extLst>
            </p:cNvPr>
            <p:cNvSpPr txBox="1"/>
            <p:nvPr/>
          </p:nvSpPr>
          <p:spPr>
            <a:xfrm>
              <a:off x="1430120" y="4997420"/>
              <a:ext cx="44092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개별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1B0A1D-9DC2-D630-217C-F590F84FAB95}"/>
                </a:ext>
              </a:extLst>
            </p:cNvPr>
            <p:cNvSpPr txBox="1"/>
            <p:nvPr/>
          </p:nvSpPr>
          <p:spPr>
            <a:xfrm>
              <a:off x="2167693" y="5005262"/>
              <a:ext cx="54343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화양동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3C53AC-C832-607B-A922-E0F7A31675B6}"/>
                </a:ext>
              </a:extLst>
            </p:cNvPr>
            <p:cNvSpPr txBox="1"/>
            <p:nvPr/>
          </p:nvSpPr>
          <p:spPr>
            <a:xfrm>
              <a:off x="3007780" y="5015555"/>
              <a:ext cx="3649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425563"/>
                  </a:solidFill>
                  <a:latin typeface="Pretendard Black" panose="020B0600000101010101" charset="-127"/>
                  <a:ea typeface="Pretendard Black" panose="020B0600000101010101" charset="-127"/>
                  <a:cs typeface="Pretendard Black" panose="020B0600000101010101" charset="-127"/>
                </a:rPr>
                <a:t>광진구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1414E9-BA7D-9314-7F3C-2ACAB011D609}"/>
              </a:ext>
            </a:extLst>
          </p:cNvPr>
          <p:cNvSpPr txBox="1"/>
          <p:nvPr/>
        </p:nvSpPr>
        <p:spPr>
          <a:xfrm>
            <a:off x="1279099" y="728494"/>
            <a:ext cx="32466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반납량</a:t>
            </a:r>
            <a:endParaRPr lang="ko-KR" altLang="en-US" sz="1200" dirty="0">
              <a:solidFill>
                <a:srgbClr val="425563"/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43BFB-4F25-EFAB-E108-4D3DACB6AEC0}"/>
              </a:ext>
            </a:extLst>
          </p:cNvPr>
          <p:cNvSpPr txBox="1"/>
          <p:nvPr/>
        </p:nvSpPr>
        <p:spPr>
          <a:xfrm>
            <a:off x="8969450" y="1340523"/>
            <a:ext cx="48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결론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6FEAF0-2B51-5684-AE22-1AABE8DA41C3}"/>
              </a:ext>
            </a:extLst>
          </p:cNvPr>
          <p:cNvSpPr/>
          <p:nvPr/>
        </p:nvSpPr>
        <p:spPr>
          <a:xfrm>
            <a:off x="6890327" y="1683946"/>
            <a:ext cx="4673229" cy="4250092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A786E-9BD8-C32F-7330-2F54DED16379}"/>
              </a:ext>
            </a:extLst>
          </p:cNvPr>
          <p:cNvSpPr txBox="1"/>
          <p:nvPr/>
        </p:nvSpPr>
        <p:spPr>
          <a:xfrm>
            <a:off x="7204969" y="2052146"/>
            <a:ext cx="4444042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개별 모델 </a:t>
            </a:r>
            <a:endParaRPr lang="en-US" altLang="ko-KR" sz="1500" b="1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Random Forest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파생변수 </a:t>
            </a: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화양동 모델</a:t>
            </a:r>
            <a:endParaRPr lang="en-US" altLang="ko-KR" sz="1500" b="1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XGBOOST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Random</a:t>
            </a:r>
            <a:r>
              <a:rPr lang="ko-KR" altLang="en-US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Sampling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변수선택 </a:t>
            </a: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광진구 모델</a:t>
            </a:r>
            <a:endParaRPr lang="en-US" altLang="ko-KR" sz="1500" b="1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XGBOOST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Random Sampling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변수선택</a:t>
            </a:r>
            <a:r>
              <a:rPr lang="en-US" altLang="ko-KR" sz="13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O</a:t>
            </a:r>
          </a:p>
        </p:txBody>
      </p:sp>
      <p:sp>
        <p:nvSpPr>
          <p:cNvPr id="3" name="화살표: 위쪽/아래쪽 2">
            <a:extLst>
              <a:ext uri="{FF2B5EF4-FFF2-40B4-BE49-F238E27FC236}">
                <a16:creationId xmlns:a16="http://schemas.microsoft.com/office/drawing/2014/main" id="{76CF4F8A-490D-1DE6-5A2F-F607CF496DBE}"/>
              </a:ext>
            </a:extLst>
          </p:cNvPr>
          <p:cNvSpPr/>
          <p:nvPr/>
        </p:nvSpPr>
        <p:spPr>
          <a:xfrm>
            <a:off x="2390775" y="3924300"/>
            <a:ext cx="104775" cy="1457325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2E13C-E11A-92C4-32A0-AE354CDBDB99}"/>
              </a:ext>
            </a:extLst>
          </p:cNvPr>
          <p:cNvSpPr txBox="1"/>
          <p:nvPr/>
        </p:nvSpPr>
        <p:spPr>
          <a:xfrm>
            <a:off x="1941580" y="4514462"/>
            <a:ext cx="501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4CE4"/>
                </a:solidFill>
              </a:rPr>
              <a:t>0.19</a:t>
            </a:r>
            <a:endParaRPr lang="ko-KR" altLang="en-US" sz="1200" b="1" dirty="0">
              <a:solidFill>
                <a:srgbClr val="004CE4"/>
              </a:solidFill>
            </a:endParaRPr>
          </a:p>
        </p:txBody>
      </p:sp>
      <p:sp>
        <p:nvSpPr>
          <p:cNvPr id="16" name="화살표: 위쪽/아래쪽 15">
            <a:extLst>
              <a:ext uri="{FF2B5EF4-FFF2-40B4-BE49-F238E27FC236}">
                <a16:creationId xmlns:a16="http://schemas.microsoft.com/office/drawing/2014/main" id="{0423C3E9-C710-E726-7C20-A41E33054286}"/>
              </a:ext>
            </a:extLst>
          </p:cNvPr>
          <p:cNvSpPr/>
          <p:nvPr/>
        </p:nvSpPr>
        <p:spPr>
          <a:xfrm>
            <a:off x="3487017" y="1824899"/>
            <a:ext cx="104775" cy="209940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49D94A-C5C2-E6B9-077D-E9062A90C746}"/>
              </a:ext>
            </a:extLst>
          </p:cNvPr>
          <p:cNvSpPr txBox="1"/>
          <p:nvPr/>
        </p:nvSpPr>
        <p:spPr>
          <a:xfrm>
            <a:off x="3068742" y="2736100"/>
            <a:ext cx="501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4CE4"/>
                </a:solidFill>
              </a:rPr>
              <a:t>0.41</a:t>
            </a:r>
          </a:p>
        </p:txBody>
      </p:sp>
    </p:spTree>
    <p:extLst>
      <p:ext uri="{BB962C8B-B14F-4D97-AF65-F5344CB8AC3E}">
        <p14:creationId xmlns:p14="http://schemas.microsoft.com/office/powerpoint/2010/main" val="2021047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0FD478C4-CB3C-A434-1F2A-9659DA3ED7D8}"/>
              </a:ext>
            </a:extLst>
          </p:cNvPr>
          <p:cNvSpPr/>
          <p:nvPr/>
        </p:nvSpPr>
        <p:spPr>
          <a:xfrm>
            <a:off x="6923314" y="2536124"/>
            <a:ext cx="1576874" cy="154888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성 능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8D47B8C-382B-0EF3-8392-1DF86623E113}"/>
              </a:ext>
            </a:extLst>
          </p:cNvPr>
          <p:cNvSpPr/>
          <p:nvPr/>
        </p:nvSpPr>
        <p:spPr>
          <a:xfrm>
            <a:off x="3564293" y="2536124"/>
            <a:ext cx="1576874" cy="154888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chemeClr val="tx1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비 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36</a:t>
              </a:r>
              <a:endParaRPr lang="ko-KR" altLang="en-US" sz="10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108188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432536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B47B8-D79C-2940-3196-1E0678A06360}"/>
              </a:ext>
            </a:extLst>
          </p:cNvPr>
          <p:cNvSpPr txBox="1"/>
          <p:nvPr/>
        </p:nvSpPr>
        <p:spPr>
          <a:xfrm>
            <a:off x="5521227" y="1049267"/>
            <a:ext cx="114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마무리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6FEAF0-2B51-5684-AE22-1AABE8DA41C3}"/>
              </a:ext>
            </a:extLst>
          </p:cNvPr>
          <p:cNvSpPr/>
          <p:nvPr/>
        </p:nvSpPr>
        <p:spPr>
          <a:xfrm>
            <a:off x="542989" y="1683946"/>
            <a:ext cx="11020567" cy="4250092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논리퍼즐] 양팔저울로 40kg 까지 무게 재기">
            <a:extLst>
              <a:ext uri="{FF2B5EF4-FFF2-40B4-BE49-F238E27FC236}">
                <a16:creationId xmlns:a16="http://schemas.microsoft.com/office/drawing/2014/main" id="{0DF91271-FF96-CD90-F6FE-0D970B775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3" r="-110" b="11392"/>
          <a:stretch/>
        </p:blipFill>
        <p:spPr bwMode="auto">
          <a:xfrm>
            <a:off x="3402911" y="3760237"/>
            <a:ext cx="5306524" cy="16899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03842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A2E8F5-DB01-3104-BF69-47A5224D8B44}"/>
              </a:ext>
            </a:extLst>
          </p:cNvPr>
          <p:cNvSpPr txBox="1"/>
          <p:nvPr/>
        </p:nvSpPr>
        <p:spPr>
          <a:xfrm>
            <a:off x="584526" y="2388589"/>
            <a:ext cx="10973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Q &amp; A</a:t>
            </a:r>
            <a:endParaRPr lang="ko-KR" altLang="en-US" sz="8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CBB93D-95CF-45E5-8D02-4E578CB1BDF4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6E0E99D-2609-9C0E-2743-E9E77353FBED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EC26E0A-092A-6B61-6C04-855A2CA0A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576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16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09163-F8EA-FB2B-3ABC-5D8A7D204355}"/>
              </a:ext>
            </a:extLst>
          </p:cNvPr>
          <p:cNvGrpSpPr/>
          <p:nvPr/>
        </p:nvGrpSpPr>
        <p:grpSpPr>
          <a:xfrm>
            <a:off x="4489164" y="1450121"/>
            <a:ext cx="4295099" cy="338554"/>
            <a:chOff x="4168469" y="5716682"/>
            <a:chExt cx="3623365" cy="3262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DB6372-FB86-8D1D-2E33-178256CE5C19}"/>
                </a:ext>
              </a:extLst>
            </p:cNvPr>
            <p:cNvSpPr txBox="1"/>
            <p:nvPr/>
          </p:nvSpPr>
          <p:spPr>
            <a:xfrm>
              <a:off x="4168469" y="5716682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파생변수 추가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697F8D-6865-47FB-D1FD-2667714177BD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참고자료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DF28A-79DF-2BB8-45DA-E7EC4A8E3D0B}"/>
              </a:ext>
            </a:extLst>
          </p:cNvPr>
          <p:cNvSpPr txBox="1"/>
          <p:nvPr/>
        </p:nvSpPr>
        <p:spPr>
          <a:xfrm>
            <a:off x="4851303" y="1857336"/>
            <a:ext cx="29161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온도 분포 </a:t>
            </a:r>
            <a:r>
              <a:rPr lang="en-US" altLang="ko-KR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: </a:t>
            </a:r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음의 </a:t>
            </a:r>
            <a:r>
              <a:rPr lang="en-US" altLang="ko-KR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2</a:t>
            </a:r>
            <a:r>
              <a:rPr lang="ko-KR" altLang="en-US" dirty="0" err="1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차함수</a:t>
            </a:r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 형태</a:t>
            </a:r>
          </a:p>
        </p:txBody>
      </p:sp>
      <p:pic>
        <p:nvPicPr>
          <p:cNvPr id="3" name="그림 2" descr="텍스트, 스케치, 스크린샷이(가) 표시된 사진&#10;&#10;자동 생성된 설명">
            <a:extLst>
              <a:ext uri="{FF2B5EF4-FFF2-40B4-BE49-F238E27FC236}">
                <a16:creationId xmlns:a16="http://schemas.microsoft.com/office/drawing/2014/main" id="{B8247C63-EDC4-A112-56D3-098F0216C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7" y="2226668"/>
            <a:ext cx="10438305" cy="38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74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16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09163-F8EA-FB2B-3ABC-5D8A7D204355}"/>
              </a:ext>
            </a:extLst>
          </p:cNvPr>
          <p:cNvGrpSpPr/>
          <p:nvPr/>
        </p:nvGrpSpPr>
        <p:grpSpPr>
          <a:xfrm>
            <a:off x="4489164" y="1450121"/>
            <a:ext cx="4295099" cy="338554"/>
            <a:chOff x="4168469" y="5716682"/>
            <a:chExt cx="3623365" cy="3262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DB6372-FB86-8D1D-2E33-178256CE5C19}"/>
                </a:ext>
              </a:extLst>
            </p:cNvPr>
            <p:cNvSpPr txBox="1"/>
            <p:nvPr/>
          </p:nvSpPr>
          <p:spPr>
            <a:xfrm>
              <a:off x="4168469" y="5716682"/>
              <a:ext cx="1591447" cy="3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파생변수 추가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697F8D-6865-47FB-D1FD-2667714177BD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참고자료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8DA39-F596-5E5B-BC25-3CF07B5B7E89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DF28A-79DF-2BB8-45DA-E7EC4A8E3D0B}"/>
              </a:ext>
            </a:extLst>
          </p:cNvPr>
          <p:cNvSpPr txBox="1"/>
          <p:nvPr/>
        </p:nvSpPr>
        <p:spPr>
          <a:xfrm>
            <a:off x="3252533" y="1857336"/>
            <a:ext cx="56869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광진구 인구 분포 </a:t>
            </a:r>
            <a:r>
              <a:rPr lang="en-US" altLang="ko-KR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: </a:t>
            </a:r>
            <a:r>
              <a:rPr lang="ko-KR" altLang="en-US" dirty="0" err="1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 주 </a:t>
            </a:r>
            <a:r>
              <a:rPr lang="ko-KR" altLang="en-US" dirty="0" err="1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이용층인</a:t>
            </a:r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 </a:t>
            </a:r>
            <a:r>
              <a:rPr lang="en-US" altLang="ko-KR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20</a:t>
            </a:r>
            <a:r>
              <a:rPr lang="ko-KR" altLang="en-US" dirty="0">
                <a:solidFill>
                  <a:srgbClr val="425563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대가 다수 분포</a:t>
            </a:r>
          </a:p>
        </p:txBody>
      </p:sp>
      <p:pic>
        <p:nvPicPr>
          <p:cNvPr id="14" name="그림 1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EF824C74-0784-626F-085C-3AC0628C1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99" y="2295329"/>
            <a:ext cx="3686689" cy="3781953"/>
          </a:xfrm>
          <a:prstGeom prst="rect">
            <a:avLst/>
          </a:prstGeom>
        </p:spPr>
      </p:pic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3025627-FC16-5980-7BC2-5C9CC5354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49" y="2338333"/>
            <a:ext cx="4610743" cy="1247949"/>
          </a:xfrm>
          <a:prstGeom prst="rect">
            <a:avLst/>
          </a:prstGeom>
        </p:spPr>
      </p:pic>
      <p:pic>
        <p:nvPicPr>
          <p:cNvPr id="18" name="그림 17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9E5DF3AE-8B2C-DAA7-AD70-6958D0162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42" y="2231294"/>
            <a:ext cx="3775708" cy="391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>
                <a:alpha val="70000"/>
              </a:srgbClr>
            </a:gs>
            <a:gs pos="100000">
              <a:srgbClr val="FEDAEA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5E088A0A-7FA6-6AA5-1FB9-C65501A70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FBEFF0-A6EB-2612-2B79-C7E79A471E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rgbClr val="FEDAEA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298227B2-DBE9-7D8C-CAFF-477E7B21D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9" t="33333" r="33430" b="35283"/>
          <a:stretch/>
        </p:blipFill>
        <p:spPr>
          <a:xfrm>
            <a:off x="5486400" y="1953492"/>
            <a:ext cx="3098800" cy="2560992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6C2A7814-A213-AC60-AD65-338F7B16C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t="58831" r="59693" b="9785"/>
          <a:stretch/>
        </p:blipFill>
        <p:spPr>
          <a:xfrm>
            <a:off x="1435100" y="3498484"/>
            <a:ext cx="3098800" cy="2560992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29CB7F-0F6B-E752-CC8A-FF0D37AFAA3E}"/>
              </a:ext>
            </a:extLst>
          </p:cNvPr>
          <p:cNvSpPr txBox="1"/>
          <p:nvPr/>
        </p:nvSpPr>
        <p:spPr>
          <a:xfrm>
            <a:off x="9147175" y="3429000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일정 지역 내 </a:t>
            </a:r>
            <a:br>
              <a:rPr lang="en-US" altLang="ko-KR" sz="22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</a:br>
            <a:r>
              <a:rPr lang="ko-KR" altLang="en-US" sz="22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잔여 </a:t>
            </a:r>
            <a:r>
              <a:rPr lang="ko-KR" altLang="en-US" sz="2200" dirty="0" err="1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따릉이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 수 부족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6DB6C1-314C-FF01-FA31-EEC1995F161E}"/>
              </a:ext>
            </a:extLst>
          </p:cNvPr>
          <p:cNvSpPr txBox="1"/>
          <p:nvPr/>
        </p:nvSpPr>
        <p:spPr>
          <a:xfrm>
            <a:off x="8883650" y="2413337"/>
            <a:ext cx="3009900" cy="1015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공급 부족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52F70F-2A38-0E79-10FD-1266E1766DD5}"/>
              </a:ext>
            </a:extLst>
          </p:cNvPr>
          <p:cNvSpPr txBox="1"/>
          <p:nvPr/>
        </p:nvSpPr>
        <p:spPr>
          <a:xfrm>
            <a:off x="4911727" y="6059476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일정 지역 내 </a:t>
            </a:r>
            <a:br>
              <a:rPr lang="en-US" altLang="ko-KR" sz="22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</a:br>
            <a:r>
              <a:rPr lang="ko-KR" altLang="en-US" sz="22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잔여 </a:t>
            </a:r>
            <a:r>
              <a:rPr lang="ko-KR" altLang="en-US" sz="2200" dirty="0" err="1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따릉이</a:t>
            </a:r>
            <a:r>
              <a:rPr lang="ko-KR" altLang="en-US" sz="2200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 수 과다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0DDA03-3595-1087-227A-C8D9FABDF706}"/>
              </a:ext>
            </a:extLst>
          </p:cNvPr>
          <p:cNvSpPr txBox="1"/>
          <p:nvPr/>
        </p:nvSpPr>
        <p:spPr>
          <a:xfrm>
            <a:off x="4648202" y="5043813"/>
            <a:ext cx="3009900" cy="10156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공급 과다</a:t>
            </a:r>
          </a:p>
        </p:txBody>
      </p:sp>
    </p:spTree>
    <p:extLst>
      <p:ext uri="{BB962C8B-B14F-4D97-AF65-F5344CB8AC3E}">
        <p14:creationId xmlns:p14="http://schemas.microsoft.com/office/powerpoint/2010/main" val="247044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740455-8F41-18D1-F679-51C61054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71" y="1548218"/>
            <a:ext cx="2331720" cy="748685"/>
          </a:xfrm>
        </p:spPr>
        <p:txBody>
          <a:bodyPr anchor="b">
            <a:normAutofit/>
          </a:bodyPr>
          <a:lstStyle/>
          <a:p>
            <a:r>
              <a:rPr lang="ko-KR" altLang="en-US" sz="4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목표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C77751-9A5F-01A4-BF98-90D582B2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ko-KR" altLang="en-US" sz="2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개별 대여소 각각의 대여 </a:t>
            </a:r>
            <a:r>
              <a:rPr lang="en-US" altLang="ko-KR" sz="2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22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반납량</a:t>
            </a:r>
            <a:r>
              <a:rPr lang="ko-KR" altLang="en-US" sz="2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예측 모델 구성</a:t>
            </a:r>
          </a:p>
          <a:p>
            <a:r>
              <a:rPr lang="ko-KR" altLang="en-US" sz="22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sz="2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운영 효율성 향상</a:t>
            </a:r>
            <a:endParaRPr lang="en-US" sz="2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내용 개체 틀 4" descr="건물, 야외, 주차된, 라인이(가) 표시된 사진&#10;&#10;자동 생성된 설명">
            <a:extLst>
              <a:ext uri="{FF2B5EF4-FFF2-40B4-BE49-F238E27FC236}">
                <a16:creationId xmlns:a16="http://schemas.microsoft.com/office/drawing/2014/main" id="{1D12E836-9B63-2DD2-DF20-DEC7AA450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7" r="2009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218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6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문제점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개별 대여소 모델의 효율성 및 사업성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8B50BF-CC9F-5E20-52CC-6D09DF86AACA}"/>
              </a:ext>
            </a:extLst>
          </p:cNvPr>
          <p:cNvSpPr txBox="1"/>
          <p:nvPr/>
        </p:nvSpPr>
        <p:spPr>
          <a:xfrm>
            <a:off x="8644484" y="2012690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70BB9-9140-9D76-1A30-04D0C796221B}"/>
              </a:ext>
            </a:extLst>
          </p:cNvPr>
          <p:cNvSpPr txBox="1"/>
          <p:nvPr/>
        </p:nvSpPr>
        <p:spPr>
          <a:xfrm>
            <a:off x="6729296" y="3125918"/>
            <a:ext cx="4481181" cy="325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따릉이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대여소 개수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약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3000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여개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개별 대여소 모델링의 효율성에 대한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의문점 발생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500" b="1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구축과 추후 관리 어려움</a:t>
            </a:r>
            <a:endParaRPr lang="en-US" altLang="ko-KR" sz="1500" b="1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현실적인 모델링 방안에 대한 필요성 제고</a:t>
            </a:r>
            <a:endParaRPr lang="en-US" altLang="ko-KR" sz="1500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1630E-B72A-A78D-7C5C-4486D7C47F06}"/>
              </a:ext>
            </a:extLst>
          </p:cNvPr>
          <p:cNvSpPr/>
          <p:nvPr/>
        </p:nvSpPr>
        <p:spPr>
          <a:xfrm>
            <a:off x="6380717" y="2400942"/>
            <a:ext cx="5182839" cy="3533095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6783D1-43C8-BA59-898B-F67610D135BB}"/>
              </a:ext>
            </a:extLst>
          </p:cNvPr>
          <p:cNvGrpSpPr/>
          <p:nvPr/>
        </p:nvGrpSpPr>
        <p:grpSpPr>
          <a:xfrm>
            <a:off x="715153" y="1913892"/>
            <a:ext cx="5096132" cy="4038744"/>
            <a:chOff x="3217319" y="1957900"/>
            <a:chExt cx="5757359" cy="40387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93BDC6-EBF3-EE71-E053-5C2AA5F5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7319" y="1957900"/>
              <a:ext cx="5757359" cy="403874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896374-ADE6-59B7-7903-C4CD7AF4278F}"/>
                </a:ext>
              </a:extLst>
            </p:cNvPr>
            <p:cNvSpPr/>
            <p:nvPr/>
          </p:nvSpPr>
          <p:spPr>
            <a:xfrm>
              <a:off x="3217319" y="1961687"/>
              <a:ext cx="5757359" cy="401578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93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7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해결 방안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자치구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행정동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개별 모델 구축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8B50BF-CC9F-5E20-52CC-6D09DF86AACA}"/>
              </a:ext>
            </a:extLst>
          </p:cNvPr>
          <p:cNvSpPr txBox="1"/>
          <p:nvPr/>
        </p:nvSpPr>
        <p:spPr>
          <a:xfrm>
            <a:off x="8644484" y="2012690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70BB9-9140-9D76-1A30-04D0C796221B}"/>
              </a:ext>
            </a:extLst>
          </p:cNvPr>
          <p:cNvSpPr txBox="1"/>
          <p:nvPr/>
        </p:nvSpPr>
        <p:spPr>
          <a:xfrm>
            <a:off x="6729296" y="2765309"/>
            <a:ext cx="4444042" cy="279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아이디어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1 :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가까운 위치의 개별 대여소들은 </a:t>
            </a:r>
            <a:b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비슷한 사용패턴을 보이지 않을까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아이디어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 : 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가까운 대여소끼리 묶어서 모델을 만들어도 되지 않을까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해결 방안 </a:t>
            </a:r>
            <a:r>
              <a:rPr lang="en-US" altLang="ko-KR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500" b="1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개별 대여소가 속한 자치구 또는 행정동으로 묶어 모델링</a:t>
            </a:r>
            <a:endParaRPr lang="en-US" altLang="ko-KR" sz="1500" b="1" dirty="0">
              <a:solidFill>
                <a:srgbClr val="FF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1630E-B72A-A78D-7C5C-4486D7C47F06}"/>
              </a:ext>
            </a:extLst>
          </p:cNvPr>
          <p:cNvSpPr/>
          <p:nvPr/>
        </p:nvSpPr>
        <p:spPr>
          <a:xfrm>
            <a:off x="6380717" y="2400942"/>
            <a:ext cx="5182839" cy="3533095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143CE1-C60E-7E4D-DBCA-75504E83AD0E}"/>
              </a:ext>
            </a:extLst>
          </p:cNvPr>
          <p:cNvGrpSpPr/>
          <p:nvPr/>
        </p:nvGrpSpPr>
        <p:grpSpPr>
          <a:xfrm>
            <a:off x="430651" y="2105594"/>
            <a:ext cx="2308813" cy="2058607"/>
            <a:chOff x="764680" y="1962366"/>
            <a:chExt cx="3385940" cy="323717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E981A0E-AF5E-0A5F-D55A-D5130A61A070}"/>
                </a:ext>
              </a:extLst>
            </p:cNvPr>
            <p:cNvSpPr/>
            <p:nvPr/>
          </p:nvSpPr>
          <p:spPr>
            <a:xfrm>
              <a:off x="764680" y="1978243"/>
              <a:ext cx="3221301" cy="322130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962688A-D69A-DB79-8E2B-A8C3D04FFA01}"/>
                </a:ext>
              </a:extLst>
            </p:cNvPr>
            <p:cNvSpPr/>
            <p:nvPr/>
          </p:nvSpPr>
          <p:spPr>
            <a:xfrm>
              <a:off x="1596051" y="1962366"/>
              <a:ext cx="2554569" cy="2554568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AD6FF68-6CC1-BCFD-EBAD-A62B4685403D}"/>
                </a:ext>
              </a:extLst>
            </p:cNvPr>
            <p:cNvSpPr/>
            <p:nvPr/>
          </p:nvSpPr>
          <p:spPr>
            <a:xfrm>
              <a:off x="1779324" y="2122371"/>
              <a:ext cx="2188018" cy="218801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57150">
              <a:solidFill>
                <a:srgbClr val="C01913"/>
              </a:solidFill>
            </a:ln>
            <a:effectLst>
              <a:outerShdw blurRad="50800" dist="38100" dir="8100000" algn="tr" rotWithShape="0">
                <a:srgbClr val="B7B7B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DE413A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312691-2E7A-6CCF-905F-AD5B48059E80}"/>
              </a:ext>
            </a:extLst>
          </p:cNvPr>
          <p:cNvGrpSpPr/>
          <p:nvPr/>
        </p:nvGrpSpPr>
        <p:grpSpPr>
          <a:xfrm>
            <a:off x="3141137" y="2115492"/>
            <a:ext cx="2132637" cy="1958724"/>
            <a:chOff x="764680" y="1962366"/>
            <a:chExt cx="3385940" cy="323717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B9FE9A8-07A0-98BE-6F01-6E414DAF3FDE}"/>
                </a:ext>
              </a:extLst>
            </p:cNvPr>
            <p:cNvSpPr/>
            <p:nvPr/>
          </p:nvSpPr>
          <p:spPr>
            <a:xfrm>
              <a:off x="764680" y="1978243"/>
              <a:ext cx="3221301" cy="322130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FA36A82-D782-FFAB-6D19-D879ADAD8962}"/>
                </a:ext>
              </a:extLst>
            </p:cNvPr>
            <p:cNvSpPr/>
            <p:nvPr/>
          </p:nvSpPr>
          <p:spPr>
            <a:xfrm>
              <a:off x="1596051" y="1962366"/>
              <a:ext cx="2554569" cy="2554568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DFE883-22F0-6BD3-385C-9F23C969BD31}"/>
                </a:ext>
              </a:extLst>
            </p:cNvPr>
            <p:cNvSpPr/>
            <p:nvPr/>
          </p:nvSpPr>
          <p:spPr>
            <a:xfrm>
              <a:off x="1779324" y="2122371"/>
              <a:ext cx="2188018" cy="218801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57150">
              <a:solidFill>
                <a:srgbClr val="C01913"/>
              </a:solidFill>
            </a:ln>
            <a:effectLst>
              <a:outerShdw blurRad="50800" dist="38100" dir="8100000" algn="tr" rotWithShape="0">
                <a:srgbClr val="B7B7B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DE413A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8392E90-C992-5CAF-D02E-D322D9F4FA7A}"/>
              </a:ext>
            </a:extLst>
          </p:cNvPr>
          <p:cNvGrpSpPr/>
          <p:nvPr/>
        </p:nvGrpSpPr>
        <p:grpSpPr>
          <a:xfrm>
            <a:off x="1865324" y="4264748"/>
            <a:ext cx="2132103" cy="1958724"/>
            <a:chOff x="7572197" y="2575306"/>
            <a:chExt cx="2813601" cy="268998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BB6E0FC-7A27-0C13-4AA1-4972DB43401A}"/>
                </a:ext>
              </a:extLst>
            </p:cNvPr>
            <p:cNvSpPr/>
            <p:nvPr/>
          </p:nvSpPr>
          <p:spPr>
            <a:xfrm>
              <a:off x="7572197" y="2588499"/>
              <a:ext cx="2676792" cy="2676792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55000"/>
              </a:schemeClr>
            </a:solidFill>
            <a:ln>
              <a:noFill/>
            </a:ln>
            <a:effectLst>
              <a:softEdge rad="571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E674D10-5313-299F-DAF6-E5C7E235F633}"/>
                </a:ext>
              </a:extLst>
            </p:cNvPr>
            <p:cNvSpPr/>
            <p:nvPr/>
          </p:nvSpPr>
          <p:spPr>
            <a:xfrm>
              <a:off x="8263038" y="2575306"/>
              <a:ext cx="2122760" cy="2122759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B98CD4D-A1DE-B7B4-F31B-C8956A837D71}"/>
                </a:ext>
              </a:extLst>
            </p:cNvPr>
            <p:cNvSpPr/>
            <p:nvPr/>
          </p:nvSpPr>
          <p:spPr>
            <a:xfrm>
              <a:off x="8415332" y="2708265"/>
              <a:ext cx="1818169" cy="181816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57150">
              <a:solidFill>
                <a:srgbClr val="C01913"/>
              </a:solidFill>
            </a:ln>
            <a:effectLst>
              <a:outerShdw blurRad="50800" dist="38100" dir="8100000" algn="tr" rotWithShape="0">
                <a:srgbClr val="B7B7B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srgbClr val="DE413A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3" name="화살표: 왼쪽/오른쪽 32">
            <a:extLst>
              <a:ext uri="{FF2B5EF4-FFF2-40B4-BE49-F238E27FC236}">
                <a16:creationId xmlns:a16="http://schemas.microsoft.com/office/drawing/2014/main" id="{5F37314C-390C-2C4D-E862-71E91A9E6555}"/>
              </a:ext>
            </a:extLst>
          </p:cNvPr>
          <p:cNvSpPr/>
          <p:nvPr/>
        </p:nvSpPr>
        <p:spPr>
          <a:xfrm>
            <a:off x="2817845" y="2780522"/>
            <a:ext cx="684106" cy="335902"/>
          </a:xfrm>
          <a:prstGeom prst="leftRightArrow">
            <a:avLst/>
          </a:prstGeom>
          <a:solidFill>
            <a:srgbClr val="425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왼쪽/오른쪽 34">
            <a:extLst>
              <a:ext uri="{FF2B5EF4-FFF2-40B4-BE49-F238E27FC236}">
                <a16:creationId xmlns:a16="http://schemas.microsoft.com/office/drawing/2014/main" id="{06775C88-C26B-13D9-BBDB-6580828DC1A5}"/>
              </a:ext>
            </a:extLst>
          </p:cNvPr>
          <p:cNvSpPr/>
          <p:nvPr/>
        </p:nvSpPr>
        <p:spPr>
          <a:xfrm rot="3285143">
            <a:off x="2265687" y="3746483"/>
            <a:ext cx="684106" cy="335902"/>
          </a:xfrm>
          <a:prstGeom prst="leftRightArrow">
            <a:avLst/>
          </a:prstGeom>
          <a:solidFill>
            <a:srgbClr val="425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3DF21195-E051-8D01-09CC-4E70754D2A82}"/>
              </a:ext>
            </a:extLst>
          </p:cNvPr>
          <p:cNvSpPr/>
          <p:nvPr/>
        </p:nvSpPr>
        <p:spPr>
          <a:xfrm rot="18314857" flipH="1">
            <a:off x="3359161" y="3744531"/>
            <a:ext cx="684106" cy="335902"/>
          </a:xfrm>
          <a:prstGeom prst="leftRightArrow">
            <a:avLst/>
          </a:prstGeom>
          <a:solidFill>
            <a:srgbClr val="4255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94BC77-3F66-45D9-2DFF-6652BD500B5D}"/>
              </a:ext>
            </a:extLst>
          </p:cNvPr>
          <p:cNvSpPr txBox="1"/>
          <p:nvPr/>
        </p:nvSpPr>
        <p:spPr>
          <a:xfrm>
            <a:off x="2866256" y="3374629"/>
            <a:ext cx="7594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B05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유사성</a:t>
            </a:r>
          </a:p>
        </p:txBody>
      </p:sp>
    </p:spTree>
    <p:extLst>
      <p:ext uri="{BB962C8B-B14F-4D97-AF65-F5344CB8AC3E}">
        <p14:creationId xmlns:p14="http://schemas.microsoft.com/office/powerpoint/2010/main" val="243407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8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786690" y="1468643"/>
            <a:ext cx="4725610" cy="533632"/>
            <a:chOff x="4234940" y="5713493"/>
            <a:chExt cx="3109758" cy="5142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장점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50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자치구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행정동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5563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개별 모델 구축에 따른 장점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8B50BF-CC9F-5E20-52CC-6D09DF86AACA}"/>
              </a:ext>
            </a:extLst>
          </p:cNvPr>
          <p:cNvSpPr txBox="1"/>
          <p:nvPr/>
        </p:nvSpPr>
        <p:spPr>
          <a:xfrm>
            <a:off x="8644484" y="2012690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70BB9-9140-9D76-1A30-04D0C796221B}"/>
              </a:ext>
            </a:extLst>
          </p:cNvPr>
          <p:cNvSpPr txBox="1"/>
          <p:nvPr/>
        </p:nvSpPr>
        <p:spPr>
          <a:xfrm>
            <a:off x="6783493" y="2863337"/>
            <a:ext cx="4444042" cy="23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 단축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 전체 기준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개별 모델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3000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 Fitting 3000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행정동 모델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426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자치구 모델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25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경량화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1630E-B72A-A78D-7C5C-4486D7C47F06}"/>
              </a:ext>
            </a:extLst>
          </p:cNvPr>
          <p:cNvSpPr/>
          <p:nvPr/>
        </p:nvSpPr>
        <p:spPr>
          <a:xfrm>
            <a:off x="6380717" y="2400942"/>
            <a:ext cx="5182839" cy="3533095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D017554-CC5B-DB0E-EDFC-E9D0EA9090D7}"/>
              </a:ext>
            </a:extLst>
          </p:cNvPr>
          <p:cNvCxnSpPr>
            <a:cxnSpLocks/>
          </p:cNvCxnSpPr>
          <p:nvPr/>
        </p:nvCxnSpPr>
        <p:spPr>
          <a:xfrm flipH="1">
            <a:off x="885166" y="5471013"/>
            <a:ext cx="46863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B3BEA7D9-F71F-A325-8442-F11EE79E12C5}"/>
              </a:ext>
            </a:extLst>
          </p:cNvPr>
          <p:cNvSpPr/>
          <p:nvPr/>
        </p:nvSpPr>
        <p:spPr>
          <a:xfrm>
            <a:off x="1190991" y="3461276"/>
            <a:ext cx="781050" cy="20097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606E4176-D911-5FC7-D15D-6892B3A17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43" y="4322143"/>
            <a:ext cx="1431523" cy="14315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2774CD-115F-8062-9E6F-718217EA5C8A}"/>
              </a:ext>
            </a:extLst>
          </p:cNvPr>
          <p:cNvSpPr txBox="1"/>
          <p:nvPr/>
        </p:nvSpPr>
        <p:spPr>
          <a:xfrm>
            <a:off x="1271829" y="5521894"/>
            <a:ext cx="918980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DB201F-2C59-7687-EA1D-0B5A127DF285}"/>
              </a:ext>
            </a:extLst>
          </p:cNvPr>
          <p:cNvSpPr txBox="1"/>
          <p:nvPr/>
        </p:nvSpPr>
        <p:spPr>
          <a:xfrm>
            <a:off x="1024486" y="3023675"/>
            <a:ext cx="111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3000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</a:t>
            </a: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C9208D42-4197-77E5-DFAA-582EFBD00B3C}"/>
              </a:ext>
            </a:extLst>
          </p:cNvPr>
          <p:cNvSpPr/>
          <p:nvPr/>
        </p:nvSpPr>
        <p:spPr>
          <a:xfrm>
            <a:off x="2665467" y="4029297"/>
            <a:ext cx="781050" cy="143152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E08A6B-E65F-00A0-A7D8-82ADF77ABDFE}"/>
              </a:ext>
            </a:extLst>
          </p:cNvPr>
          <p:cNvSpPr txBox="1"/>
          <p:nvPr/>
        </p:nvSpPr>
        <p:spPr>
          <a:xfrm>
            <a:off x="2441405" y="5521894"/>
            <a:ext cx="12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행정동 통합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4AD863-D6C6-0A03-8752-AC97282621CA}"/>
              </a:ext>
            </a:extLst>
          </p:cNvPr>
          <p:cNvSpPr txBox="1"/>
          <p:nvPr/>
        </p:nvSpPr>
        <p:spPr>
          <a:xfrm>
            <a:off x="2664239" y="3591696"/>
            <a:ext cx="111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426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148E8A-4E46-E9FC-D3EE-D62E887E9B8A}"/>
              </a:ext>
            </a:extLst>
          </p:cNvPr>
          <p:cNvSpPr txBox="1"/>
          <p:nvPr/>
        </p:nvSpPr>
        <p:spPr>
          <a:xfrm>
            <a:off x="4168711" y="5521894"/>
            <a:ext cx="12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자치구 통합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7D1E98-2455-19C3-DBA0-CF295D35BE82}"/>
              </a:ext>
            </a:extLst>
          </p:cNvPr>
          <p:cNvSpPr txBox="1"/>
          <p:nvPr/>
        </p:nvSpPr>
        <p:spPr>
          <a:xfrm>
            <a:off x="4336488" y="4086138"/>
            <a:ext cx="111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25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4EA46CA-E019-02E5-BC00-A8573FF3E480}"/>
              </a:ext>
            </a:extLst>
          </p:cNvPr>
          <p:cNvCxnSpPr>
            <a:cxnSpLocks/>
            <a:stCxn id="6" idx="3"/>
            <a:endCxn id="37" idx="3"/>
          </p:cNvCxnSpPr>
          <p:nvPr/>
        </p:nvCxnSpPr>
        <p:spPr>
          <a:xfrm>
            <a:off x="1581516" y="3461276"/>
            <a:ext cx="1474476" cy="568021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A897F9-38CB-CA33-2A01-795F2CD96D0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055992" y="4029297"/>
            <a:ext cx="1639833" cy="790353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E3BFE0-9208-F092-2F6D-699AADC674F8}"/>
              </a:ext>
            </a:extLst>
          </p:cNvPr>
          <p:cNvSpPr txBox="1"/>
          <p:nvPr/>
        </p:nvSpPr>
        <p:spPr>
          <a:xfrm>
            <a:off x="1775882" y="2231465"/>
            <a:ext cx="334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&lt;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단위 별 모델 개수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&gt;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33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목표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9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D017554-CC5B-DB0E-EDFC-E9D0EA9090D7}"/>
              </a:ext>
            </a:extLst>
          </p:cNvPr>
          <p:cNvCxnSpPr>
            <a:cxnSpLocks/>
          </p:cNvCxnSpPr>
          <p:nvPr/>
        </p:nvCxnSpPr>
        <p:spPr>
          <a:xfrm flipH="1">
            <a:off x="885166" y="5471013"/>
            <a:ext cx="73987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B3BEA7D9-F71F-A325-8442-F11EE79E12C5}"/>
              </a:ext>
            </a:extLst>
          </p:cNvPr>
          <p:cNvSpPr/>
          <p:nvPr/>
        </p:nvSpPr>
        <p:spPr>
          <a:xfrm>
            <a:off x="1190991" y="3461276"/>
            <a:ext cx="781050" cy="20097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606E4176-D911-5FC7-D15D-6892B3A17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98" y="4322143"/>
            <a:ext cx="1431523" cy="14315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2774CD-115F-8062-9E6F-718217EA5C8A}"/>
              </a:ext>
            </a:extLst>
          </p:cNvPr>
          <p:cNvSpPr txBox="1"/>
          <p:nvPr/>
        </p:nvSpPr>
        <p:spPr>
          <a:xfrm>
            <a:off x="1271829" y="5521894"/>
            <a:ext cx="918980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DB201F-2C59-7687-EA1D-0B5A127DF285}"/>
              </a:ext>
            </a:extLst>
          </p:cNvPr>
          <p:cNvSpPr txBox="1"/>
          <p:nvPr/>
        </p:nvSpPr>
        <p:spPr>
          <a:xfrm>
            <a:off x="1024486" y="3023675"/>
            <a:ext cx="111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3000</a:t>
            </a:r>
            <a:r>
              <a:rPr lang="ko-KR" altLang="en-US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</a:t>
            </a: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C9208D42-4197-77E5-DFAA-582EFBD00B3C}"/>
              </a:ext>
            </a:extLst>
          </p:cNvPr>
          <p:cNvSpPr/>
          <p:nvPr/>
        </p:nvSpPr>
        <p:spPr>
          <a:xfrm>
            <a:off x="4213609" y="4029297"/>
            <a:ext cx="781050" cy="143152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E08A6B-E65F-00A0-A7D8-82ADF77ABDFE}"/>
              </a:ext>
            </a:extLst>
          </p:cNvPr>
          <p:cNvSpPr txBox="1"/>
          <p:nvPr/>
        </p:nvSpPr>
        <p:spPr>
          <a:xfrm>
            <a:off x="3989547" y="5521894"/>
            <a:ext cx="12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행정동 통합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4AD863-D6C6-0A03-8752-AC97282621CA}"/>
              </a:ext>
            </a:extLst>
          </p:cNvPr>
          <p:cNvSpPr txBox="1"/>
          <p:nvPr/>
        </p:nvSpPr>
        <p:spPr>
          <a:xfrm>
            <a:off x="4229660" y="3021273"/>
            <a:ext cx="111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426</a:t>
            </a:r>
            <a:r>
              <a:rPr lang="ko-KR" altLang="en-US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148E8A-4E46-E9FC-D3EE-D62E887E9B8A}"/>
              </a:ext>
            </a:extLst>
          </p:cNvPr>
          <p:cNvSpPr txBox="1"/>
          <p:nvPr/>
        </p:nvSpPr>
        <p:spPr>
          <a:xfrm>
            <a:off x="7029566" y="5521894"/>
            <a:ext cx="122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자치구 통합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7D1E98-2455-19C3-DBA0-CF295D35BE82}"/>
              </a:ext>
            </a:extLst>
          </p:cNvPr>
          <p:cNvSpPr txBox="1"/>
          <p:nvPr/>
        </p:nvSpPr>
        <p:spPr>
          <a:xfrm>
            <a:off x="7128262" y="3016664"/>
            <a:ext cx="111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25</a:t>
            </a:r>
            <a:r>
              <a:rPr lang="ko-KR" altLang="en-US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4EA46CA-E019-02E5-BC00-A8573FF3E480}"/>
              </a:ext>
            </a:extLst>
          </p:cNvPr>
          <p:cNvCxnSpPr>
            <a:cxnSpLocks/>
            <a:stCxn id="6" idx="3"/>
            <a:endCxn id="37" idx="3"/>
          </p:cNvCxnSpPr>
          <p:nvPr/>
        </p:nvCxnSpPr>
        <p:spPr>
          <a:xfrm>
            <a:off x="1581516" y="3461276"/>
            <a:ext cx="3022618" cy="568021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0A897F9-38CB-CA33-2A01-795F2CD96D0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4604134" y="4029297"/>
            <a:ext cx="2958716" cy="771303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E3BFE0-9208-F092-2F6D-699AADC674F8}"/>
              </a:ext>
            </a:extLst>
          </p:cNvPr>
          <p:cNvSpPr txBox="1"/>
          <p:nvPr/>
        </p:nvSpPr>
        <p:spPr>
          <a:xfrm>
            <a:off x="4468635" y="1906203"/>
            <a:ext cx="334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&lt;</a:t>
            </a:r>
            <a:r>
              <a:rPr lang="ko-KR" altLang="en-US" sz="24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단위 별 모델 개수</a:t>
            </a:r>
            <a:r>
              <a:rPr lang="en-US" altLang="ko-KR" sz="2400" dirty="0"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&gt;</a:t>
            </a:r>
            <a:endParaRPr lang="ko-KR" altLang="en-US" sz="2400" dirty="0"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984D91FE-E90B-CC13-5BFD-FB4D868B9388}"/>
              </a:ext>
            </a:extLst>
          </p:cNvPr>
          <p:cNvSpPr/>
          <p:nvPr/>
        </p:nvSpPr>
        <p:spPr>
          <a:xfrm>
            <a:off x="2753117" y="2957586"/>
            <a:ext cx="555399" cy="461665"/>
          </a:xfrm>
          <a:prstGeom prst="mathPlus">
            <a:avLst>
              <a:gd name="adj1" fmla="val 1558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9BCC20EC-7721-865F-4EED-147649C6268B}"/>
              </a:ext>
            </a:extLst>
          </p:cNvPr>
          <p:cNvSpPr/>
          <p:nvPr/>
        </p:nvSpPr>
        <p:spPr>
          <a:xfrm>
            <a:off x="5958291" y="2957586"/>
            <a:ext cx="555399" cy="461665"/>
          </a:xfrm>
          <a:prstGeom prst="mathPlus">
            <a:avLst>
              <a:gd name="adj1" fmla="val 1558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9A1077-8A5F-31B4-E004-DE6481381B83}"/>
              </a:ext>
            </a:extLst>
          </p:cNvPr>
          <p:cNvSpPr/>
          <p:nvPr/>
        </p:nvSpPr>
        <p:spPr>
          <a:xfrm>
            <a:off x="686058" y="2624842"/>
            <a:ext cx="10314951" cy="116699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3815D5-4C34-024A-A70C-1B4EEE7AFCF0}"/>
              </a:ext>
            </a:extLst>
          </p:cNvPr>
          <p:cNvSpPr txBox="1"/>
          <p:nvPr/>
        </p:nvSpPr>
        <p:spPr>
          <a:xfrm>
            <a:off x="9283870" y="2907278"/>
            <a:ext cx="15621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3451</a:t>
            </a:r>
            <a:r>
              <a:rPr lang="ko-KR" altLang="en-US" sz="3000" dirty="0">
                <a:solidFill>
                  <a:srgbClr val="FF0000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개</a:t>
            </a:r>
          </a:p>
        </p:txBody>
      </p:sp>
      <p:sp>
        <p:nvSpPr>
          <p:cNvPr id="25" name="같음 기호 24">
            <a:extLst>
              <a:ext uri="{FF2B5EF4-FFF2-40B4-BE49-F238E27FC236}">
                <a16:creationId xmlns:a16="http://schemas.microsoft.com/office/drawing/2014/main" id="{62FB668B-62A8-F7A5-D4CD-DFCEC9BE1D50}"/>
              </a:ext>
            </a:extLst>
          </p:cNvPr>
          <p:cNvSpPr/>
          <p:nvPr/>
        </p:nvSpPr>
        <p:spPr>
          <a:xfrm>
            <a:off x="8375724" y="3031994"/>
            <a:ext cx="603828" cy="332888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F37352-7787-95F6-6787-504E48B374B9}"/>
              </a:ext>
            </a:extLst>
          </p:cNvPr>
          <p:cNvGrpSpPr/>
          <p:nvPr/>
        </p:nvGrpSpPr>
        <p:grpSpPr>
          <a:xfrm>
            <a:off x="4786690" y="1468640"/>
            <a:ext cx="4447553" cy="351320"/>
            <a:chOff x="4234940" y="5713493"/>
            <a:chExt cx="3109758" cy="3385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BA8F04-2984-3A48-C8DB-021052C7BCD7}"/>
                </a:ext>
              </a:extLst>
            </p:cNvPr>
            <p:cNvSpPr txBox="1"/>
            <p:nvPr/>
          </p:nvSpPr>
          <p:spPr>
            <a:xfrm>
              <a:off x="4234940" y="5713493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실험 설계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19B0E3-DF19-0A42-D8EC-E2C468CCE62E}"/>
                </a:ext>
              </a:extLst>
            </p:cNvPr>
            <p:cNvSpPr txBox="1"/>
            <p:nvPr/>
          </p:nvSpPr>
          <p:spPr>
            <a:xfrm>
              <a:off x="5150417" y="572352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자치구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행정동 모델 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795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17DA02C9D474B47BAD612E22D33C4BD" ma:contentTypeVersion="11" ma:contentTypeDescription="새 문서를 만듭니다." ma:contentTypeScope="" ma:versionID="521b1659023017bda5c01c25a256a243">
  <xsd:schema xmlns:xsd="http://www.w3.org/2001/XMLSchema" xmlns:xs="http://www.w3.org/2001/XMLSchema" xmlns:p="http://schemas.microsoft.com/office/2006/metadata/properties" xmlns:ns3="c74efa2b-f344-475f-b4ca-e9b09fd7502d" targetNamespace="http://schemas.microsoft.com/office/2006/metadata/properties" ma:root="true" ma:fieldsID="a23d924807815a6d02fca7ddc5a2984e" ns3:_="">
    <xsd:import namespace="c74efa2b-f344-475f-b4ca-e9b09fd750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4efa2b-f344-475f-b4ca-e9b09fd750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59455A-AC77-4BD5-8124-924BA05E29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2CAFE0-2D89-47AA-8EE7-0746ECABAA55}">
  <ds:schemaRefs>
    <ds:schemaRef ds:uri="http://schemas.openxmlformats.org/package/2006/metadata/core-properties"/>
    <ds:schemaRef ds:uri="c74efa2b-f344-475f-b4ca-e9b09fd7502d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7FC3DB4-29D5-47A9-9CC5-9ACBD441E9F2}">
  <ds:schemaRefs>
    <ds:schemaRef ds:uri="c74efa2b-f344-475f-b4ca-e9b09fd750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2628</TotalTime>
  <Words>1936</Words>
  <Application>Microsoft Office PowerPoint</Application>
  <PresentationFormat>와이드스크린</PresentationFormat>
  <Paragraphs>729</Paragraphs>
  <Slides>39</Slides>
  <Notes>38</Notes>
  <HiddenSlides>2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Wingdings</vt:lpstr>
      <vt:lpstr>맑은 고딕</vt:lpstr>
      <vt:lpstr>Pretendard SemiBold</vt:lpstr>
      <vt:lpstr>Pretendard Light</vt:lpstr>
      <vt:lpstr>Calibri Light</vt:lpstr>
      <vt:lpstr>Pretendard ExtraLight</vt:lpstr>
      <vt:lpstr>Arial</vt:lpstr>
      <vt:lpstr>Pretendard Black</vt:lpstr>
      <vt:lpstr>Calibri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분석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최종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진혁 최</dc:creator>
  <cp:lastModifiedBy>전웅</cp:lastModifiedBy>
  <cp:revision>172</cp:revision>
  <dcterms:created xsi:type="dcterms:W3CDTF">2022-06-26T05:29:47Z</dcterms:created>
  <dcterms:modified xsi:type="dcterms:W3CDTF">2023-06-02T14:34:08Z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0x010100E17DA02C9D474B47BAD612E22D33C4BD</vt:lpwstr>
  </property>
</Properties>
</file>